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147047912" r:id="rId2"/>
    <p:sldId id="959" r:id="rId3"/>
    <p:sldId id="2147047901" r:id="rId4"/>
    <p:sldId id="1345" r:id="rId5"/>
    <p:sldId id="1346" r:id="rId6"/>
    <p:sldId id="7025" r:id="rId7"/>
    <p:sldId id="2147047902" r:id="rId8"/>
    <p:sldId id="1123" r:id="rId9"/>
    <p:sldId id="2366" r:id="rId10"/>
    <p:sldId id="7029" r:id="rId11"/>
    <p:sldId id="2147047903" r:id="rId12"/>
    <p:sldId id="992" r:id="rId13"/>
    <p:sldId id="1347" r:id="rId14"/>
    <p:sldId id="7083" r:id="rId15"/>
    <p:sldId id="520" r:id="rId16"/>
    <p:sldId id="2181" r:id="rId17"/>
    <p:sldId id="2147047900" r:id="rId18"/>
    <p:sldId id="2147047897" r:id="rId19"/>
    <p:sldId id="2147047882" r:id="rId20"/>
    <p:sldId id="2147047885" r:id="rId21"/>
    <p:sldId id="2147047888" r:id="rId22"/>
    <p:sldId id="2121" r:id="rId23"/>
    <p:sldId id="2335" r:id="rId24"/>
    <p:sldId id="2147047898" r:id="rId25"/>
    <p:sldId id="2147047904" r:id="rId26"/>
    <p:sldId id="544" r:id="rId27"/>
    <p:sldId id="548" r:id="rId28"/>
    <p:sldId id="2147047899" r:id="rId29"/>
    <p:sldId id="2147047905" r:id="rId30"/>
    <p:sldId id="2445" r:id="rId31"/>
    <p:sldId id="2147047906" r:id="rId32"/>
    <p:sldId id="2147047907" r:id="rId33"/>
    <p:sldId id="2147047911" r:id="rId34"/>
    <p:sldId id="2147047910" r:id="rId35"/>
    <p:sldId id="2147047909" r:id="rId36"/>
    <p:sldId id="2421" r:id="rId37"/>
    <p:sldId id="990" r:id="rId38"/>
    <p:sldId id="2297" r:id="rId39"/>
    <p:sldId id="7002" r:id="rId40"/>
    <p:sldId id="7034" r:id="rId41"/>
    <p:sldId id="2464" r:id="rId42"/>
    <p:sldId id="2356" r:id="rId43"/>
    <p:sldId id="274" r:id="rId44"/>
    <p:sldId id="2384" r:id="rId45"/>
    <p:sldId id="703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5C5"/>
    <a:srgbClr val="FF9FA8"/>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4" autoAdjust="0"/>
    <p:restoredTop sz="93842" autoAdjust="0"/>
  </p:normalViewPr>
  <p:slideViewPr>
    <p:cSldViewPr snapToGrid="0">
      <p:cViewPr varScale="1">
        <p:scale>
          <a:sx n="113" d="100"/>
          <a:sy n="113" d="100"/>
        </p:scale>
        <p:origin x="348" y="10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759BB-A04A-4DA5-AD36-3FE14BF124C8}" type="datetimeFigureOut">
              <a:rPr lang="en-TT" smtClean="0"/>
              <a:t>12/01/2026</a:t>
            </a:fld>
            <a:endParaRPr lang="en-T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E52DBF-685C-40C6-A9D4-2D33347C49AD}" type="slidenum">
              <a:rPr lang="en-TT" smtClean="0"/>
              <a:t>‹#›</a:t>
            </a:fld>
            <a:endParaRPr lang="en-TT"/>
          </a:p>
        </p:txBody>
      </p:sp>
    </p:spTree>
    <p:extLst>
      <p:ext uri="{BB962C8B-B14F-4D97-AF65-F5344CB8AC3E}">
        <p14:creationId xmlns:p14="http://schemas.microsoft.com/office/powerpoint/2010/main" val="1266627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AFA6D8C7-7D15-0724-A2EF-B0E07BA9FB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D736875A-0216-091A-A019-7FB0F02B93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7F024E74-72EC-133A-2A3A-B27D10AC174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2F4FF056-C2E7-E04F-B8A7-3F2DC0105804}" type="slidenum">
              <a:rPr lang="en-GB" altLang="en-US" sz="1300" b="0"/>
              <a:pPr algn="r" eaLnBrk="1" hangingPunct="1">
                <a:spcBef>
                  <a:spcPct val="0"/>
                </a:spcBef>
              </a:pPr>
              <a:t>8</a:t>
            </a:fld>
            <a:endParaRPr lang="en-GB" altLang="en-US" sz="1300" b="0"/>
          </a:p>
        </p:txBody>
      </p:sp>
      <p:sp>
        <p:nvSpPr>
          <p:cNvPr id="31747" name="Rectangle 2">
            <a:extLst>
              <a:ext uri="{FF2B5EF4-FFF2-40B4-BE49-F238E27FC236}">
                <a16:creationId xmlns:a16="http://schemas.microsoft.com/office/drawing/2014/main" id="{613592DB-42D2-44D0-7598-B74765769980}"/>
              </a:ext>
            </a:extLst>
          </p:cNvPr>
          <p:cNvSpPr>
            <a:spLocks noGrp="1" noRot="1" noChangeAspect="1" noChangeArrowheads="1" noTextEdit="1"/>
          </p:cNvSpPr>
          <p:nvPr>
            <p:ph type="sldImg"/>
          </p:nvPr>
        </p:nvSpPr>
        <p:spPr>
          <a:xfrm>
            <a:off x="179388" y="806450"/>
            <a:ext cx="6742112" cy="3792538"/>
          </a:xfrm>
          <a:ln/>
        </p:spPr>
      </p:sp>
      <p:sp>
        <p:nvSpPr>
          <p:cNvPr id="31748" name="Rectangle 3">
            <a:extLst>
              <a:ext uri="{FF2B5EF4-FFF2-40B4-BE49-F238E27FC236}">
                <a16:creationId xmlns:a16="http://schemas.microsoft.com/office/drawing/2014/main" id="{870E634E-65D6-ED28-1E0E-F556EE97BABB}"/>
              </a:ext>
            </a:extLst>
          </p:cNvPr>
          <p:cNvSpPr>
            <a:spLocks noGrp="1" noChangeArrowheads="1"/>
          </p:cNvSpPr>
          <p:nvPr>
            <p:ph type="body" idx="1"/>
          </p:nvPr>
        </p:nvSpPr>
        <p:spPr>
          <a:xfrm>
            <a:off x="946150" y="4840288"/>
            <a:ext cx="5207000" cy="4598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0E42ECC-C535-336A-AC96-2758A602D290}"/>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6EF2502-7209-1E96-983F-97E212BCB5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535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FF239-13E0-C23C-7EFC-0793DED770DA}"/>
            </a:ext>
          </a:extLst>
        </p:cNvPr>
        <p:cNvGrpSpPr/>
        <p:nvPr/>
      </p:nvGrpSpPr>
      <p:grpSpPr>
        <a:xfrm>
          <a:off x="0" y="0"/>
          <a:ext cx="0" cy="0"/>
          <a:chOff x="0" y="0"/>
          <a:chExt cx="0" cy="0"/>
        </a:xfrm>
      </p:grpSpPr>
      <p:sp>
        <p:nvSpPr>
          <p:cNvPr id="27649" name="Rectangle 2">
            <a:extLst>
              <a:ext uri="{FF2B5EF4-FFF2-40B4-BE49-F238E27FC236}">
                <a16:creationId xmlns:a16="http://schemas.microsoft.com/office/drawing/2014/main" id="{150EF052-2517-3459-314F-0D5E489B7204}"/>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CAD59619-DF45-DA09-3584-D187C12977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9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79CD5ACE-603F-E518-E04C-976B21817DD8}"/>
              </a:ext>
            </a:extLst>
          </p:cNvPr>
          <p:cNvSpPr>
            <a:spLocks noGrp="1" noRot="1" noChangeAspect="1" noChangeArrowheads="1" noTextEdit="1"/>
          </p:cNvSpPr>
          <p:nvPr>
            <p:ph type="sldImg"/>
          </p:nvPr>
        </p:nvSpPr>
        <p:spPr>
          <a:ln/>
        </p:spPr>
      </p:sp>
      <p:sp>
        <p:nvSpPr>
          <p:cNvPr id="63490" name="Notes Placeholder 2">
            <a:extLst>
              <a:ext uri="{FF2B5EF4-FFF2-40B4-BE49-F238E27FC236}">
                <a16:creationId xmlns:a16="http://schemas.microsoft.com/office/drawing/2014/main" id="{EAC070F8-B21A-41AE-6866-FD4E4E3292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1000"/>
              </a:spcBef>
            </a:pPr>
            <a:endParaRPr lang="en-GB" altLang="en-US">
              <a:latin typeface="Arial" panose="020B0604020202020204" pitchFamily="34" charset="0"/>
            </a:endParaRPr>
          </a:p>
        </p:txBody>
      </p:sp>
      <p:sp>
        <p:nvSpPr>
          <p:cNvPr id="63491" name="Slide Number Placeholder 3">
            <a:extLst>
              <a:ext uri="{FF2B5EF4-FFF2-40B4-BE49-F238E27FC236}">
                <a16:creationId xmlns:a16="http://schemas.microsoft.com/office/drawing/2014/main" id="{89592AD3-3473-8238-90CC-7E088F8AAE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fld id="{5556F342-668D-FA4B-8853-0945866B3EFA}" type="slidenum">
              <a:rPr lang="en-US" altLang="en-US" sz="1200" u="none">
                <a:latin typeface="Times New Roman" panose="02020603050405020304" pitchFamily="18" charset="0"/>
              </a:rPr>
              <a:pPr/>
              <a:t>22</a:t>
            </a:fld>
            <a:endParaRPr lang="en-US" altLang="en-US" sz="1200" u="none">
              <a:latin typeface="Times New Roman" panose="02020603050405020304" pitchFamily="18" charset="0"/>
            </a:endParaRPr>
          </a:p>
        </p:txBody>
      </p:sp>
    </p:spTree>
    <p:extLst>
      <p:ext uri="{BB962C8B-B14F-4D97-AF65-F5344CB8AC3E}">
        <p14:creationId xmlns:p14="http://schemas.microsoft.com/office/powerpoint/2010/main" val="1951573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T"/>
          </a:p>
        </p:txBody>
      </p:sp>
      <p:sp>
        <p:nvSpPr>
          <p:cNvPr id="4" name="Date Placeholder 3"/>
          <p:cNvSpPr>
            <a:spLocks noGrp="1"/>
          </p:cNvSpPr>
          <p:nvPr>
            <p:ph type="dt" sz="half" idx="10"/>
          </p:nvPr>
        </p:nvSpPr>
        <p:spPr/>
        <p:txBody>
          <a:bodyPr/>
          <a:lstStyle/>
          <a:p>
            <a:fld id="{DF18AA21-2066-414C-AF53-AB7DC6EE78DD}" type="datetimeFigureOut">
              <a:rPr lang="en-TT" smtClean="0"/>
              <a:t>12/01/2026</a:t>
            </a:fld>
            <a:endParaRPr lang="en-TT"/>
          </a:p>
        </p:txBody>
      </p:sp>
      <p:sp>
        <p:nvSpPr>
          <p:cNvPr id="5" name="Footer Placeholder 4"/>
          <p:cNvSpPr>
            <a:spLocks noGrp="1"/>
          </p:cNvSpPr>
          <p:nvPr>
            <p:ph type="ftr" sz="quarter" idx="11"/>
          </p:nvPr>
        </p:nvSpPr>
        <p:spPr/>
        <p:txBody>
          <a:bodyPr/>
          <a:lstStyle/>
          <a:p>
            <a:endParaRPr lang="en-TT"/>
          </a:p>
        </p:txBody>
      </p:sp>
      <p:sp>
        <p:nvSpPr>
          <p:cNvPr id="6" name="Slide Number Placeholder 5"/>
          <p:cNvSpPr>
            <a:spLocks noGrp="1"/>
          </p:cNvSpPr>
          <p:nvPr>
            <p:ph type="sldNum" sz="quarter" idx="12"/>
          </p:nvPr>
        </p:nvSpPr>
        <p:spPr/>
        <p:txBody>
          <a:bodyPr/>
          <a:lstStyle/>
          <a:p>
            <a:fld id="{25A90008-36B0-49C6-AF1A-2593B1427144}" type="slidenum">
              <a:rPr lang="en-TT" smtClean="0"/>
              <a:t>‹#›</a:t>
            </a:fld>
            <a:endParaRPr lang="en-TT"/>
          </a:p>
        </p:txBody>
      </p:sp>
    </p:spTree>
    <p:extLst>
      <p:ext uri="{BB962C8B-B14F-4D97-AF65-F5344CB8AC3E}">
        <p14:creationId xmlns:p14="http://schemas.microsoft.com/office/powerpoint/2010/main" val="7240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TT"/>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p:cNvSpPr>
            <a:spLocks noGrp="1"/>
          </p:cNvSpPr>
          <p:nvPr>
            <p:ph type="dt" sz="half" idx="10"/>
          </p:nvPr>
        </p:nvSpPr>
        <p:spPr/>
        <p:txBody>
          <a:bodyPr/>
          <a:lstStyle/>
          <a:p>
            <a:fld id="{DF18AA21-2066-414C-AF53-AB7DC6EE78DD}" type="datetimeFigureOut">
              <a:rPr lang="en-TT" smtClean="0"/>
              <a:t>12/01/2026</a:t>
            </a:fld>
            <a:endParaRPr lang="en-TT"/>
          </a:p>
        </p:txBody>
      </p:sp>
      <p:sp>
        <p:nvSpPr>
          <p:cNvPr id="5" name="Footer Placeholder 4"/>
          <p:cNvSpPr>
            <a:spLocks noGrp="1"/>
          </p:cNvSpPr>
          <p:nvPr>
            <p:ph type="ftr" sz="quarter" idx="11"/>
          </p:nvPr>
        </p:nvSpPr>
        <p:spPr/>
        <p:txBody>
          <a:bodyPr/>
          <a:lstStyle/>
          <a:p>
            <a:endParaRPr lang="en-TT"/>
          </a:p>
        </p:txBody>
      </p:sp>
      <p:sp>
        <p:nvSpPr>
          <p:cNvPr id="6" name="Slide Number Placeholder 5"/>
          <p:cNvSpPr>
            <a:spLocks noGrp="1"/>
          </p:cNvSpPr>
          <p:nvPr>
            <p:ph type="sldNum" sz="quarter" idx="12"/>
          </p:nvPr>
        </p:nvSpPr>
        <p:spPr/>
        <p:txBody>
          <a:bodyPr/>
          <a:lstStyle/>
          <a:p>
            <a:fld id="{25A90008-36B0-49C6-AF1A-2593B1427144}" type="slidenum">
              <a:rPr lang="en-TT" smtClean="0"/>
              <a:t>‹#›</a:t>
            </a:fld>
            <a:endParaRPr lang="en-TT"/>
          </a:p>
        </p:txBody>
      </p:sp>
    </p:spTree>
    <p:extLst>
      <p:ext uri="{BB962C8B-B14F-4D97-AF65-F5344CB8AC3E}">
        <p14:creationId xmlns:p14="http://schemas.microsoft.com/office/powerpoint/2010/main" val="822655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T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p:cNvSpPr>
            <a:spLocks noGrp="1"/>
          </p:cNvSpPr>
          <p:nvPr>
            <p:ph type="dt" sz="half" idx="10"/>
          </p:nvPr>
        </p:nvSpPr>
        <p:spPr/>
        <p:txBody>
          <a:bodyPr/>
          <a:lstStyle/>
          <a:p>
            <a:fld id="{DF18AA21-2066-414C-AF53-AB7DC6EE78DD}" type="datetimeFigureOut">
              <a:rPr lang="en-TT" smtClean="0"/>
              <a:t>12/01/2026</a:t>
            </a:fld>
            <a:endParaRPr lang="en-TT"/>
          </a:p>
        </p:txBody>
      </p:sp>
      <p:sp>
        <p:nvSpPr>
          <p:cNvPr id="5" name="Footer Placeholder 4"/>
          <p:cNvSpPr>
            <a:spLocks noGrp="1"/>
          </p:cNvSpPr>
          <p:nvPr>
            <p:ph type="ftr" sz="quarter" idx="11"/>
          </p:nvPr>
        </p:nvSpPr>
        <p:spPr/>
        <p:txBody>
          <a:bodyPr/>
          <a:lstStyle/>
          <a:p>
            <a:endParaRPr lang="en-TT"/>
          </a:p>
        </p:txBody>
      </p:sp>
      <p:sp>
        <p:nvSpPr>
          <p:cNvPr id="6" name="Slide Number Placeholder 5"/>
          <p:cNvSpPr>
            <a:spLocks noGrp="1"/>
          </p:cNvSpPr>
          <p:nvPr>
            <p:ph type="sldNum" sz="quarter" idx="12"/>
          </p:nvPr>
        </p:nvSpPr>
        <p:spPr/>
        <p:txBody>
          <a:bodyPr/>
          <a:lstStyle/>
          <a:p>
            <a:fld id="{25A90008-36B0-49C6-AF1A-2593B1427144}" type="slidenum">
              <a:rPr lang="en-TT" smtClean="0"/>
              <a:t>‹#›</a:t>
            </a:fld>
            <a:endParaRPr lang="en-TT"/>
          </a:p>
        </p:txBody>
      </p:sp>
    </p:spTree>
    <p:extLst>
      <p:ext uri="{BB962C8B-B14F-4D97-AF65-F5344CB8AC3E}">
        <p14:creationId xmlns:p14="http://schemas.microsoft.com/office/powerpoint/2010/main" val="318682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041DB0B3-D26C-DA36-2D4B-E9969DEA02C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D0FCF398-F374-21DC-C7C3-7E7842F3B5D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22FC39E6-FA37-85D4-FF07-3B2C66D5FCDF}"/>
              </a:ext>
            </a:extLst>
          </p:cNvPr>
          <p:cNvSpPr>
            <a:spLocks noGrp="1" noChangeArrowheads="1"/>
          </p:cNvSpPr>
          <p:nvPr>
            <p:ph type="sldNum" sz="quarter" idx="12"/>
          </p:nvPr>
        </p:nvSpPr>
        <p:spPr>
          <a:ln/>
        </p:spPr>
        <p:txBody>
          <a:bodyPr/>
          <a:lstStyle>
            <a:lvl1pPr>
              <a:defRPr/>
            </a:lvl1pPr>
          </a:lstStyle>
          <a:p>
            <a:fld id="{6E7E5C08-46A3-DA4E-9D50-368D62099487}" type="slidenum">
              <a:rPr lang="en-GB" altLang="en-US"/>
              <a:pPr/>
              <a:t>‹#›</a:t>
            </a:fld>
            <a:endParaRPr lang="en-GB" altLang="en-US"/>
          </a:p>
        </p:txBody>
      </p:sp>
    </p:spTree>
    <p:extLst>
      <p:ext uri="{BB962C8B-B14F-4D97-AF65-F5344CB8AC3E}">
        <p14:creationId xmlns:p14="http://schemas.microsoft.com/office/powerpoint/2010/main" val="2759166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4">
            <a:extLst>
              <a:ext uri="{FF2B5EF4-FFF2-40B4-BE49-F238E27FC236}">
                <a16:creationId xmlns:a16="http://schemas.microsoft.com/office/drawing/2014/main" id="{FD0721E5-22E2-91DF-47D5-027D85E39354}"/>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25">
            <a:extLst>
              <a:ext uri="{FF2B5EF4-FFF2-40B4-BE49-F238E27FC236}">
                <a16:creationId xmlns:a16="http://schemas.microsoft.com/office/drawing/2014/main" id="{0C023FDC-4CA4-2F3B-4F14-45E123482E1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26">
            <a:extLst>
              <a:ext uri="{FF2B5EF4-FFF2-40B4-BE49-F238E27FC236}">
                <a16:creationId xmlns:a16="http://schemas.microsoft.com/office/drawing/2014/main" id="{28BB4F2D-C713-CF30-4ABE-CC8528005D11}"/>
              </a:ext>
            </a:extLst>
          </p:cNvPr>
          <p:cNvSpPr>
            <a:spLocks noGrp="1" noChangeArrowheads="1"/>
          </p:cNvSpPr>
          <p:nvPr>
            <p:ph type="sldNum" sz="quarter" idx="12"/>
          </p:nvPr>
        </p:nvSpPr>
        <p:spPr>
          <a:ln/>
        </p:spPr>
        <p:txBody>
          <a:bodyPr/>
          <a:lstStyle>
            <a:lvl1pPr>
              <a:defRPr/>
            </a:lvl1pPr>
          </a:lstStyle>
          <a:p>
            <a:fld id="{ADF1D7CF-5ED9-8243-860B-BA1FFBEFA7E0}" type="slidenum">
              <a:rPr lang="en-GB" altLang="en-US"/>
              <a:pPr/>
              <a:t>‹#›</a:t>
            </a:fld>
            <a:endParaRPr lang="en-GB" altLang="en-US"/>
          </a:p>
        </p:txBody>
      </p:sp>
    </p:spTree>
    <p:extLst>
      <p:ext uri="{BB962C8B-B14F-4D97-AF65-F5344CB8AC3E}">
        <p14:creationId xmlns:p14="http://schemas.microsoft.com/office/powerpoint/2010/main" val="1304350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TT"/>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p:cNvSpPr>
            <a:spLocks noGrp="1"/>
          </p:cNvSpPr>
          <p:nvPr>
            <p:ph type="dt" sz="half" idx="10"/>
          </p:nvPr>
        </p:nvSpPr>
        <p:spPr/>
        <p:txBody>
          <a:bodyPr/>
          <a:lstStyle/>
          <a:p>
            <a:fld id="{DF18AA21-2066-414C-AF53-AB7DC6EE78DD}" type="datetimeFigureOut">
              <a:rPr lang="en-TT" smtClean="0"/>
              <a:t>12/01/2026</a:t>
            </a:fld>
            <a:endParaRPr lang="en-TT"/>
          </a:p>
        </p:txBody>
      </p:sp>
      <p:sp>
        <p:nvSpPr>
          <p:cNvPr id="5" name="Footer Placeholder 4"/>
          <p:cNvSpPr>
            <a:spLocks noGrp="1"/>
          </p:cNvSpPr>
          <p:nvPr>
            <p:ph type="ftr" sz="quarter" idx="11"/>
          </p:nvPr>
        </p:nvSpPr>
        <p:spPr/>
        <p:txBody>
          <a:bodyPr/>
          <a:lstStyle/>
          <a:p>
            <a:endParaRPr lang="en-TT"/>
          </a:p>
        </p:txBody>
      </p:sp>
      <p:sp>
        <p:nvSpPr>
          <p:cNvPr id="6" name="Slide Number Placeholder 5"/>
          <p:cNvSpPr>
            <a:spLocks noGrp="1"/>
          </p:cNvSpPr>
          <p:nvPr>
            <p:ph type="sldNum" sz="quarter" idx="12"/>
          </p:nvPr>
        </p:nvSpPr>
        <p:spPr/>
        <p:txBody>
          <a:bodyPr/>
          <a:lstStyle/>
          <a:p>
            <a:fld id="{25A90008-36B0-49C6-AF1A-2593B1427144}" type="slidenum">
              <a:rPr lang="en-TT" smtClean="0"/>
              <a:t>‹#›</a:t>
            </a:fld>
            <a:endParaRPr lang="en-TT"/>
          </a:p>
        </p:txBody>
      </p:sp>
    </p:spTree>
    <p:extLst>
      <p:ext uri="{BB962C8B-B14F-4D97-AF65-F5344CB8AC3E}">
        <p14:creationId xmlns:p14="http://schemas.microsoft.com/office/powerpoint/2010/main" val="2596209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18AA21-2066-414C-AF53-AB7DC6EE78DD}" type="datetimeFigureOut">
              <a:rPr lang="en-TT" smtClean="0"/>
              <a:t>12/01/2026</a:t>
            </a:fld>
            <a:endParaRPr lang="en-TT"/>
          </a:p>
        </p:txBody>
      </p:sp>
      <p:sp>
        <p:nvSpPr>
          <p:cNvPr id="5" name="Footer Placeholder 4"/>
          <p:cNvSpPr>
            <a:spLocks noGrp="1"/>
          </p:cNvSpPr>
          <p:nvPr>
            <p:ph type="ftr" sz="quarter" idx="11"/>
          </p:nvPr>
        </p:nvSpPr>
        <p:spPr/>
        <p:txBody>
          <a:bodyPr/>
          <a:lstStyle/>
          <a:p>
            <a:endParaRPr lang="en-TT"/>
          </a:p>
        </p:txBody>
      </p:sp>
      <p:sp>
        <p:nvSpPr>
          <p:cNvPr id="6" name="Slide Number Placeholder 5"/>
          <p:cNvSpPr>
            <a:spLocks noGrp="1"/>
          </p:cNvSpPr>
          <p:nvPr>
            <p:ph type="sldNum" sz="quarter" idx="12"/>
          </p:nvPr>
        </p:nvSpPr>
        <p:spPr/>
        <p:txBody>
          <a:bodyPr/>
          <a:lstStyle/>
          <a:p>
            <a:fld id="{25A90008-36B0-49C6-AF1A-2593B1427144}" type="slidenum">
              <a:rPr lang="en-TT" smtClean="0"/>
              <a:t>‹#›</a:t>
            </a:fld>
            <a:endParaRPr lang="en-TT"/>
          </a:p>
        </p:txBody>
      </p:sp>
    </p:spTree>
    <p:extLst>
      <p:ext uri="{BB962C8B-B14F-4D97-AF65-F5344CB8AC3E}">
        <p14:creationId xmlns:p14="http://schemas.microsoft.com/office/powerpoint/2010/main" val="1539550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TT"/>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Date Placeholder 4"/>
          <p:cNvSpPr>
            <a:spLocks noGrp="1"/>
          </p:cNvSpPr>
          <p:nvPr>
            <p:ph type="dt" sz="half" idx="10"/>
          </p:nvPr>
        </p:nvSpPr>
        <p:spPr/>
        <p:txBody>
          <a:bodyPr/>
          <a:lstStyle/>
          <a:p>
            <a:fld id="{DF18AA21-2066-414C-AF53-AB7DC6EE78DD}" type="datetimeFigureOut">
              <a:rPr lang="en-TT" smtClean="0"/>
              <a:t>12/01/2026</a:t>
            </a:fld>
            <a:endParaRPr lang="en-TT"/>
          </a:p>
        </p:txBody>
      </p:sp>
      <p:sp>
        <p:nvSpPr>
          <p:cNvPr id="6" name="Footer Placeholder 5"/>
          <p:cNvSpPr>
            <a:spLocks noGrp="1"/>
          </p:cNvSpPr>
          <p:nvPr>
            <p:ph type="ftr" sz="quarter" idx="11"/>
          </p:nvPr>
        </p:nvSpPr>
        <p:spPr/>
        <p:txBody>
          <a:bodyPr/>
          <a:lstStyle/>
          <a:p>
            <a:endParaRPr lang="en-TT"/>
          </a:p>
        </p:txBody>
      </p:sp>
      <p:sp>
        <p:nvSpPr>
          <p:cNvPr id="7" name="Slide Number Placeholder 6"/>
          <p:cNvSpPr>
            <a:spLocks noGrp="1"/>
          </p:cNvSpPr>
          <p:nvPr>
            <p:ph type="sldNum" sz="quarter" idx="12"/>
          </p:nvPr>
        </p:nvSpPr>
        <p:spPr/>
        <p:txBody>
          <a:bodyPr/>
          <a:lstStyle/>
          <a:p>
            <a:fld id="{25A90008-36B0-49C6-AF1A-2593B1427144}" type="slidenum">
              <a:rPr lang="en-TT" smtClean="0"/>
              <a:t>‹#›</a:t>
            </a:fld>
            <a:endParaRPr lang="en-TT"/>
          </a:p>
        </p:txBody>
      </p:sp>
    </p:spTree>
    <p:extLst>
      <p:ext uri="{BB962C8B-B14F-4D97-AF65-F5344CB8AC3E}">
        <p14:creationId xmlns:p14="http://schemas.microsoft.com/office/powerpoint/2010/main" val="3122981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T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7" name="Date Placeholder 6"/>
          <p:cNvSpPr>
            <a:spLocks noGrp="1"/>
          </p:cNvSpPr>
          <p:nvPr>
            <p:ph type="dt" sz="half" idx="10"/>
          </p:nvPr>
        </p:nvSpPr>
        <p:spPr/>
        <p:txBody>
          <a:bodyPr/>
          <a:lstStyle/>
          <a:p>
            <a:fld id="{DF18AA21-2066-414C-AF53-AB7DC6EE78DD}" type="datetimeFigureOut">
              <a:rPr lang="en-TT" smtClean="0"/>
              <a:t>12/01/2026</a:t>
            </a:fld>
            <a:endParaRPr lang="en-TT"/>
          </a:p>
        </p:txBody>
      </p:sp>
      <p:sp>
        <p:nvSpPr>
          <p:cNvPr id="8" name="Footer Placeholder 7"/>
          <p:cNvSpPr>
            <a:spLocks noGrp="1"/>
          </p:cNvSpPr>
          <p:nvPr>
            <p:ph type="ftr" sz="quarter" idx="11"/>
          </p:nvPr>
        </p:nvSpPr>
        <p:spPr/>
        <p:txBody>
          <a:bodyPr/>
          <a:lstStyle/>
          <a:p>
            <a:endParaRPr lang="en-TT"/>
          </a:p>
        </p:txBody>
      </p:sp>
      <p:sp>
        <p:nvSpPr>
          <p:cNvPr id="9" name="Slide Number Placeholder 8"/>
          <p:cNvSpPr>
            <a:spLocks noGrp="1"/>
          </p:cNvSpPr>
          <p:nvPr>
            <p:ph type="sldNum" sz="quarter" idx="12"/>
          </p:nvPr>
        </p:nvSpPr>
        <p:spPr/>
        <p:txBody>
          <a:bodyPr/>
          <a:lstStyle/>
          <a:p>
            <a:fld id="{25A90008-36B0-49C6-AF1A-2593B1427144}" type="slidenum">
              <a:rPr lang="en-TT" smtClean="0"/>
              <a:t>‹#›</a:t>
            </a:fld>
            <a:endParaRPr lang="en-TT"/>
          </a:p>
        </p:txBody>
      </p:sp>
    </p:spTree>
    <p:extLst>
      <p:ext uri="{BB962C8B-B14F-4D97-AF65-F5344CB8AC3E}">
        <p14:creationId xmlns:p14="http://schemas.microsoft.com/office/powerpoint/2010/main" val="1419198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TT"/>
          </a:p>
        </p:txBody>
      </p:sp>
      <p:sp>
        <p:nvSpPr>
          <p:cNvPr id="3" name="Date Placeholder 2"/>
          <p:cNvSpPr>
            <a:spLocks noGrp="1"/>
          </p:cNvSpPr>
          <p:nvPr>
            <p:ph type="dt" sz="half" idx="10"/>
          </p:nvPr>
        </p:nvSpPr>
        <p:spPr/>
        <p:txBody>
          <a:bodyPr/>
          <a:lstStyle/>
          <a:p>
            <a:fld id="{DF18AA21-2066-414C-AF53-AB7DC6EE78DD}" type="datetimeFigureOut">
              <a:rPr lang="en-TT" smtClean="0"/>
              <a:t>12/01/2026</a:t>
            </a:fld>
            <a:endParaRPr lang="en-TT"/>
          </a:p>
        </p:txBody>
      </p:sp>
      <p:sp>
        <p:nvSpPr>
          <p:cNvPr id="4" name="Footer Placeholder 3"/>
          <p:cNvSpPr>
            <a:spLocks noGrp="1"/>
          </p:cNvSpPr>
          <p:nvPr>
            <p:ph type="ftr" sz="quarter" idx="11"/>
          </p:nvPr>
        </p:nvSpPr>
        <p:spPr/>
        <p:txBody>
          <a:bodyPr/>
          <a:lstStyle/>
          <a:p>
            <a:endParaRPr lang="en-TT"/>
          </a:p>
        </p:txBody>
      </p:sp>
      <p:sp>
        <p:nvSpPr>
          <p:cNvPr id="5" name="Slide Number Placeholder 4"/>
          <p:cNvSpPr>
            <a:spLocks noGrp="1"/>
          </p:cNvSpPr>
          <p:nvPr>
            <p:ph type="sldNum" sz="quarter" idx="12"/>
          </p:nvPr>
        </p:nvSpPr>
        <p:spPr/>
        <p:txBody>
          <a:bodyPr/>
          <a:lstStyle/>
          <a:p>
            <a:fld id="{25A90008-36B0-49C6-AF1A-2593B1427144}" type="slidenum">
              <a:rPr lang="en-TT" smtClean="0"/>
              <a:t>‹#›</a:t>
            </a:fld>
            <a:endParaRPr lang="en-TT"/>
          </a:p>
        </p:txBody>
      </p:sp>
    </p:spTree>
    <p:extLst>
      <p:ext uri="{BB962C8B-B14F-4D97-AF65-F5344CB8AC3E}">
        <p14:creationId xmlns:p14="http://schemas.microsoft.com/office/powerpoint/2010/main" val="294573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8AA21-2066-414C-AF53-AB7DC6EE78DD}" type="datetimeFigureOut">
              <a:rPr lang="en-TT" smtClean="0"/>
              <a:t>12/01/2026</a:t>
            </a:fld>
            <a:endParaRPr lang="en-TT"/>
          </a:p>
        </p:txBody>
      </p:sp>
      <p:sp>
        <p:nvSpPr>
          <p:cNvPr id="3" name="Footer Placeholder 2"/>
          <p:cNvSpPr>
            <a:spLocks noGrp="1"/>
          </p:cNvSpPr>
          <p:nvPr>
            <p:ph type="ftr" sz="quarter" idx="11"/>
          </p:nvPr>
        </p:nvSpPr>
        <p:spPr/>
        <p:txBody>
          <a:bodyPr/>
          <a:lstStyle/>
          <a:p>
            <a:endParaRPr lang="en-TT"/>
          </a:p>
        </p:txBody>
      </p:sp>
      <p:sp>
        <p:nvSpPr>
          <p:cNvPr id="4" name="Slide Number Placeholder 3"/>
          <p:cNvSpPr>
            <a:spLocks noGrp="1"/>
          </p:cNvSpPr>
          <p:nvPr>
            <p:ph type="sldNum" sz="quarter" idx="12"/>
          </p:nvPr>
        </p:nvSpPr>
        <p:spPr/>
        <p:txBody>
          <a:bodyPr/>
          <a:lstStyle/>
          <a:p>
            <a:fld id="{25A90008-36B0-49C6-AF1A-2593B1427144}" type="slidenum">
              <a:rPr lang="en-TT" smtClean="0"/>
              <a:t>‹#›</a:t>
            </a:fld>
            <a:endParaRPr lang="en-TT"/>
          </a:p>
        </p:txBody>
      </p:sp>
    </p:spTree>
    <p:extLst>
      <p:ext uri="{BB962C8B-B14F-4D97-AF65-F5344CB8AC3E}">
        <p14:creationId xmlns:p14="http://schemas.microsoft.com/office/powerpoint/2010/main" val="3894104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18AA21-2066-414C-AF53-AB7DC6EE78DD}" type="datetimeFigureOut">
              <a:rPr lang="en-TT" smtClean="0"/>
              <a:t>12/01/2026</a:t>
            </a:fld>
            <a:endParaRPr lang="en-TT"/>
          </a:p>
        </p:txBody>
      </p:sp>
      <p:sp>
        <p:nvSpPr>
          <p:cNvPr id="6" name="Footer Placeholder 5"/>
          <p:cNvSpPr>
            <a:spLocks noGrp="1"/>
          </p:cNvSpPr>
          <p:nvPr>
            <p:ph type="ftr" sz="quarter" idx="11"/>
          </p:nvPr>
        </p:nvSpPr>
        <p:spPr/>
        <p:txBody>
          <a:bodyPr/>
          <a:lstStyle/>
          <a:p>
            <a:endParaRPr lang="en-TT"/>
          </a:p>
        </p:txBody>
      </p:sp>
      <p:sp>
        <p:nvSpPr>
          <p:cNvPr id="7" name="Slide Number Placeholder 6"/>
          <p:cNvSpPr>
            <a:spLocks noGrp="1"/>
          </p:cNvSpPr>
          <p:nvPr>
            <p:ph type="sldNum" sz="quarter" idx="12"/>
          </p:nvPr>
        </p:nvSpPr>
        <p:spPr/>
        <p:txBody>
          <a:bodyPr/>
          <a:lstStyle/>
          <a:p>
            <a:fld id="{25A90008-36B0-49C6-AF1A-2593B1427144}" type="slidenum">
              <a:rPr lang="en-TT" smtClean="0"/>
              <a:t>‹#›</a:t>
            </a:fld>
            <a:endParaRPr lang="en-TT"/>
          </a:p>
        </p:txBody>
      </p:sp>
    </p:spTree>
    <p:extLst>
      <p:ext uri="{BB962C8B-B14F-4D97-AF65-F5344CB8AC3E}">
        <p14:creationId xmlns:p14="http://schemas.microsoft.com/office/powerpoint/2010/main" val="2707629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18AA21-2066-414C-AF53-AB7DC6EE78DD}" type="datetimeFigureOut">
              <a:rPr lang="en-TT" smtClean="0"/>
              <a:t>12/01/2026</a:t>
            </a:fld>
            <a:endParaRPr lang="en-TT"/>
          </a:p>
        </p:txBody>
      </p:sp>
      <p:sp>
        <p:nvSpPr>
          <p:cNvPr id="6" name="Footer Placeholder 5"/>
          <p:cNvSpPr>
            <a:spLocks noGrp="1"/>
          </p:cNvSpPr>
          <p:nvPr>
            <p:ph type="ftr" sz="quarter" idx="11"/>
          </p:nvPr>
        </p:nvSpPr>
        <p:spPr/>
        <p:txBody>
          <a:bodyPr/>
          <a:lstStyle/>
          <a:p>
            <a:endParaRPr lang="en-TT"/>
          </a:p>
        </p:txBody>
      </p:sp>
      <p:sp>
        <p:nvSpPr>
          <p:cNvPr id="7" name="Slide Number Placeholder 6"/>
          <p:cNvSpPr>
            <a:spLocks noGrp="1"/>
          </p:cNvSpPr>
          <p:nvPr>
            <p:ph type="sldNum" sz="quarter" idx="12"/>
          </p:nvPr>
        </p:nvSpPr>
        <p:spPr/>
        <p:txBody>
          <a:bodyPr/>
          <a:lstStyle/>
          <a:p>
            <a:fld id="{25A90008-36B0-49C6-AF1A-2593B1427144}" type="slidenum">
              <a:rPr lang="en-TT" smtClean="0"/>
              <a:t>‹#›</a:t>
            </a:fld>
            <a:endParaRPr lang="en-TT"/>
          </a:p>
        </p:txBody>
      </p:sp>
    </p:spTree>
    <p:extLst>
      <p:ext uri="{BB962C8B-B14F-4D97-AF65-F5344CB8AC3E}">
        <p14:creationId xmlns:p14="http://schemas.microsoft.com/office/powerpoint/2010/main" val="1936669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8AA21-2066-414C-AF53-AB7DC6EE78DD}" type="datetimeFigureOut">
              <a:rPr lang="en-TT" smtClean="0"/>
              <a:t>12/01/2026</a:t>
            </a:fld>
            <a:endParaRPr lang="en-T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A90008-36B0-49C6-AF1A-2593B1427144}" type="slidenum">
              <a:rPr lang="en-TT" smtClean="0"/>
              <a:t>‹#›</a:t>
            </a:fld>
            <a:endParaRPr lang="en-TT"/>
          </a:p>
        </p:txBody>
      </p:sp>
    </p:spTree>
    <p:extLst>
      <p:ext uri="{BB962C8B-B14F-4D97-AF65-F5344CB8AC3E}">
        <p14:creationId xmlns:p14="http://schemas.microsoft.com/office/powerpoint/2010/main" val="332387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notesSlide" Target="../notesSlides/notesSlide5.xml"/><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file:////Users/robinmurray/Library/Group%20Containers/UBF8T346G9.ms/WebArchiveCopyPasteTempFiles/com.microsoft.Word/10207-feature1-graphic-1%3f$responsive$&amp;wid=700&amp;qlt=90,0&amp;resMode=sharp2" TargetMode="External"/><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file:////Users/robinmurray/Library/Group%20Containers/UBF8T346G9.ms/WebArchiveCopyPasteTempFiles/com.microsoft.Word/dd90d3f4f2ebfcdac52de96b33e43904.gi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file:////Users/robinmurray/Library/Group%20Containers/UBF8T346G9.ms/WebArchiveCopyPasteTempFiles/com.microsoft.Word/10207-feature1-graphic-1%3f$responsive$&amp;wid=700&amp;qlt=90,0&amp;resMode=sharp2" TargetMode="External"/><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file:////Users/robinmurray/Library/Group%20Containers/UBF8T346G9.ms/WebArchiveCopyPasteTempFiles/com.microsoft.Word/dd90d3f4f2ebfcdac52de96b33e43904.gif" TargetMode="External"/><Relationship Id="rId4" Type="http://schemas.openxmlformats.org/officeDocument/2006/relationships/image" Target="../media/image57.gif"/></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oleObject" Target="../embeddings/oleObject2.bin"/><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924F1-D446-F130-A20B-60B0343400F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768975" y="909809"/>
            <a:ext cx="2380902" cy="1785677"/>
          </a:xfrm>
          <a:prstGeom prst="rect">
            <a:avLst/>
          </a:prstGeom>
        </p:spPr>
      </p:pic>
      <p:pic>
        <p:nvPicPr>
          <p:cNvPr id="2050" name="Picture 2" descr="Professor Felice MAK-LIEH - Honorary ...">
            <a:extLst>
              <a:ext uri="{FF2B5EF4-FFF2-40B4-BE49-F238E27FC236}">
                <a16:creationId xmlns:a16="http://schemas.microsoft.com/office/drawing/2014/main" id="{E0EF6300-30AC-EF52-6D04-07DF293F07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8891" y="654050"/>
            <a:ext cx="1765300" cy="2349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5A16AE-9DCA-8082-561F-E79D86A64878}"/>
              </a:ext>
            </a:extLst>
          </p:cNvPr>
          <p:cNvSpPr txBox="1"/>
          <p:nvPr/>
        </p:nvSpPr>
        <p:spPr>
          <a:xfrm>
            <a:off x="3214682" y="1482772"/>
            <a:ext cx="4472270" cy="584775"/>
          </a:xfrm>
          <a:prstGeom prst="rect">
            <a:avLst/>
          </a:prstGeom>
          <a:noFill/>
        </p:spPr>
        <p:txBody>
          <a:bodyPr wrap="square">
            <a:spAutoFit/>
          </a:bodyPr>
          <a:lstStyle/>
          <a:p>
            <a:r>
              <a:rPr lang="en-US" sz="3200" dirty="0"/>
              <a:t>Professor Felice </a:t>
            </a:r>
            <a:r>
              <a:rPr lang="en-US" sz="3200" dirty="0" err="1"/>
              <a:t>Lieh</a:t>
            </a:r>
            <a:r>
              <a:rPr lang="en-US" sz="3200" dirty="0"/>
              <a:t>-Mak</a:t>
            </a:r>
          </a:p>
        </p:txBody>
      </p:sp>
      <p:sp>
        <p:nvSpPr>
          <p:cNvPr id="6" name="TextBox 5">
            <a:extLst>
              <a:ext uri="{FF2B5EF4-FFF2-40B4-BE49-F238E27FC236}">
                <a16:creationId xmlns:a16="http://schemas.microsoft.com/office/drawing/2014/main" id="{0E7123A3-1653-A4F7-5149-75CC9E521AA0}"/>
              </a:ext>
            </a:extLst>
          </p:cNvPr>
          <p:cNvSpPr txBox="1"/>
          <p:nvPr/>
        </p:nvSpPr>
        <p:spPr>
          <a:xfrm>
            <a:off x="874065" y="4087906"/>
            <a:ext cx="6556860" cy="1077218"/>
          </a:xfrm>
          <a:prstGeom prst="rect">
            <a:avLst/>
          </a:prstGeom>
          <a:noFill/>
        </p:spPr>
        <p:txBody>
          <a:bodyPr wrap="none" rtlCol="0">
            <a:spAutoFit/>
          </a:bodyPr>
          <a:lstStyle/>
          <a:p>
            <a:r>
              <a:rPr lang="en-US" sz="3200" dirty="0"/>
              <a:t>An </a:t>
            </a:r>
            <a:r>
              <a:rPr lang="en-US" sz="3200" dirty="0" err="1"/>
              <a:t>Aetiological</a:t>
            </a:r>
            <a:r>
              <a:rPr lang="en-US" sz="3200" dirty="0"/>
              <a:t> Approach to </a:t>
            </a:r>
          </a:p>
          <a:p>
            <a:r>
              <a:rPr lang="en-US" sz="3200" dirty="0"/>
              <a:t>Understanding and Treating Psychosis</a:t>
            </a:r>
          </a:p>
        </p:txBody>
      </p:sp>
      <p:pic>
        <p:nvPicPr>
          <p:cNvPr id="2" name="Picture 1">
            <a:extLst>
              <a:ext uri="{FF2B5EF4-FFF2-40B4-BE49-F238E27FC236}">
                <a16:creationId xmlns:a16="http://schemas.microsoft.com/office/drawing/2014/main" id="{8533CFB6-FB20-11A7-F464-12CA2064B6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02091" y="3319358"/>
            <a:ext cx="2353943" cy="3138591"/>
          </a:xfrm>
          <a:prstGeom prst="rect">
            <a:avLst/>
          </a:prstGeom>
        </p:spPr>
      </p:pic>
    </p:spTree>
    <p:extLst>
      <p:ext uri="{BB962C8B-B14F-4D97-AF65-F5344CB8AC3E}">
        <p14:creationId xmlns:p14="http://schemas.microsoft.com/office/powerpoint/2010/main" val="186085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5333E-5068-C129-FE37-82772A880A0D}"/>
            </a:ext>
          </a:extLst>
        </p:cNvPr>
        <p:cNvGrpSpPr/>
        <p:nvPr/>
      </p:nvGrpSpPr>
      <p:grpSpPr>
        <a:xfrm>
          <a:off x="0" y="0"/>
          <a:ext cx="0" cy="0"/>
          <a:chOff x="0" y="0"/>
          <a:chExt cx="0" cy="0"/>
        </a:xfrm>
      </p:grpSpPr>
      <p:pic>
        <p:nvPicPr>
          <p:cNvPr id="43009" name="Picture 1867741495">
            <a:extLst>
              <a:ext uri="{FF2B5EF4-FFF2-40B4-BE49-F238E27FC236}">
                <a16:creationId xmlns:a16="http://schemas.microsoft.com/office/drawing/2014/main" id="{FF92BC44-5A65-B22B-8D10-54F20626992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87851" y="2132858"/>
            <a:ext cx="6253311" cy="38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5">
            <a:extLst>
              <a:ext uri="{FF2B5EF4-FFF2-40B4-BE49-F238E27FC236}">
                <a16:creationId xmlns:a16="http://schemas.microsoft.com/office/drawing/2014/main" id="{6841B276-D1B5-2693-59B2-ECFEBBDFCD73}"/>
              </a:ext>
            </a:extLst>
          </p:cNvPr>
          <p:cNvSpPr txBox="1">
            <a:spLocks noChangeArrowheads="1"/>
          </p:cNvSpPr>
          <p:nvPr/>
        </p:nvSpPr>
        <p:spPr bwMode="auto">
          <a:xfrm>
            <a:off x="1554431" y="1401160"/>
            <a:ext cx="26806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MS PGothic" panose="020B0600070205080204" pitchFamily="34" charset="-128"/>
              </a:defRPr>
            </a:lvl1pPr>
            <a:lvl2pPr marL="742950" indent="-285750">
              <a:defRPr sz="2000" u="sng">
                <a:solidFill>
                  <a:schemeClr val="tx1"/>
                </a:solidFill>
                <a:latin typeface="Arial" panose="020B0604020202020204" pitchFamily="34" charset="0"/>
                <a:ea typeface="MS PGothic" panose="020B0600070205080204" pitchFamily="34" charset="-128"/>
              </a:defRPr>
            </a:lvl2pPr>
            <a:lvl3pPr marL="1143000" indent="-228600">
              <a:defRPr sz="2000" u="sng">
                <a:solidFill>
                  <a:schemeClr val="tx1"/>
                </a:solidFill>
                <a:latin typeface="Arial" panose="020B0604020202020204" pitchFamily="34" charset="0"/>
                <a:ea typeface="MS PGothic" panose="020B0600070205080204" pitchFamily="34" charset="-128"/>
              </a:defRPr>
            </a:lvl3pPr>
            <a:lvl4pPr marL="1600200" indent="-228600">
              <a:defRPr sz="2000" u="sng">
                <a:solidFill>
                  <a:schemeClr val="tx1"/>
                </a:solidFill>
                <a:latin typeface="Arial" panose="020B0604020202020204" pitchFamily="34" charset="0"/>
                <a:ea typeface="MS PGothic" panose="020B0600070205080204" pitchFamily="34" charset="-128"/>
              </a:defRPr>
            </a:lvl4pPr>
            <a:lvl5pPr marL="2057400" indent="-228600">
              <a:defRPr sz="20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9pPr>
          </a:lstStyle>
          <a:p>
            <a:r>
              <a:rPr lang="en-US" altLang="en-US" dirty="0"/>
              <a:t>Largest GWAS Study </a:t>
            </a:r>
          </a:p>
          <a:p>
            <a:r>
              <a:rPr lang="en-US" altLang="en-US" dirty="0"/>
              <a:t>of Schizophrenia</a:t>
            </a:r>
          </a:p>
        </p:txBody>
      </p:sp>
      <p:sp>
        <p:nvSpPr>
          <p:cNvPr id="43011" name="Rectangle 1">
            <a:extLst>
              <a:ext uri="{FF2B5EF4-FFF2-40B4-BE49-F238E27FC236}">
                <a16:creationId xmlns:a16="http://schemas.microsoft.com/office/drawing/2014/main" id="{4E900257-8A60-CE13-FEB3-B8F888FFDC4C}"/>
              </a:ext>
            </a:extLst>
          </p:cNvPr>
          <p:cNvSpPr>
            <a:spLocks noChangeArrowheads="1"/>
          </p:cNvSpPr>
          <p:nvPr/>
        </p:nvSpPr>
        <p:spPr bwMode="auto">
          <a:xfrm>
            <a:off x="438623" y="6045280"/>
            <a:ext cx="4049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MS PGothic" panose="020B0600070205080204" pitchFamily="34" charset="-128"/>
              </a:defRPr>
            </a:lvl1pPr>
            <a:lvl2pPr marL="742950" indent="-285750">
              <a:defRPr sz="2000" u="sng">
                <a:solidFill>
                  <a:schemeClr val="tx1"/>
                </a:solidFill>
                <a:latin typeface="Arial" panose="020B0604020202020204" pitchFamily="34" charset="0"/>
                <a:ea typeface="MS PGothic" panose="020B0600070205080204" pitchFamily="34" charset="-128"/>
              </a:defRPr>
            </a:lvl2pPr>
            <a:lvl3pPr marL="1143000" indent="-228600">
              <a:defRPr sz="2000" u="sng">
                <a:solidFill>
                  <a:schemeClr val="tx1"/>
                </a:solidFill>
                <a:latin typeface="Arial" panose="020B0604020202020204" pitchFamily="34" charset="0"/>
                <a:ea typeface="MS PGothic" panose="020B0600070205080204" pitchFamily="34" charset="-128"/>
              </a:defRPr>
            </a:lvl3pPr>
            <a:lvl4pPr marL="1600200" indent="-228600">
              <a:defRPr sz="2000" u="sng">
                <a:solidFill>
                  <a:schemeClr val="tx1"/>
                </a:solidFill>
                <a:latin typeface="Arial" panose="020B0604020202020204" pitchFamily="34" charset="0"/>
                <a:ea typeface="MS PGothic" panose="020B0600070205080204" pitchFamily="34" charset="-128"/>
              </a:defRPr>
            </a:lvl4pPr>
            <a:lvl5pPr marL="2057400" indent="-228600">
              <a:defRPr sz="20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9pPr>
          </a:lstStyle>
          <a:p>
            <a:pPr algn="ctr"/>
            <a:r>
              <a:rPr lang="en-GB" altLang="en-US" u="none" dirty="0" err="1"/>
              <a:t>Trubetskoy</a:t>
            </a:r>
            <a:r>
              <a:rPr lang="en-GB" altLang="en-US" u="none" dirty="0"/>
              <a:t> et al Nature April 2022</a:t>
            </a:r>
          </a:p>
        </p:txBody>
      </p:sp>
      <p:sp>
        <p:nvSpPr>
          <p:cNvPr id="10" name="Content Placeholder 3">
            <a:extLst>
              <a:ext uri="{FF2B5EF4-FFF2-40B4-BE49-F238E27FC236}">
                <a16:creationId xmlns:a16="http://schemas.microsoft.com/office/drawing/2014/main" id="{F625D427-CF88-1DC1-567C-2A7A0D2451D9}"/>
              </a:ext>
            </a:extLst>
          </p:cNvPr>
          <p:cNvSpPr txBox="1">
            <a:spLocks/>
          </p:cNvSpPr>
          <p:nvPr/>
        </p:nvSpPr>
        <p:spPr bwMode="auto">
          <a:xfrm>
            <a:off x="4554682" y="296863"/>
            <a:ext cx="6005368" cy="571500"/>
          </a:xfrm>
          <a:prstGeom prst="rect">
            <a:avLst/>
          </a:prstGeom>
          <a:gradFill rotWithShape="1">
            <a:gsLst>
              <a:gs pos="0">
                <a:schemeClr val="accent6">
                  <a:lumMod val="75000"/>
                </a:schemeClr>
              </a:gs>
              <a:gs pos="64999">
                <a:srgbClr val="FFC1ED"/>
              </a:gs>
              <a:gs pos="100000">
                <a:srgbClr val="FFA7E8"/>
              </a:gs>
            </a:gsLst>
            <a:lin ang="5400000" scaled="1"/>
          </a:gradFill>
          <a:ln w="9525">
            <a:solidFill>
              <a:srgbClr val="CF69B1"/>
            </a:solidFill>
            <a:miter lim="800000"/>
            <a:headEnd/>
            <a:tailEnd/>
          </a:ln>
          <a:effectLst>
            <a:outerShdw blurRad="40000" dist="20000" dir="5400000" rotWithShape="0">
              <a:srgbClr val="808080">
                <a:alpha val="37999"/>
              </a:srgbClr>
            </a:outerShdw>
          </a:effectLst>
        </p:spPr>
        <p:txBody>
          <a:bodyPr/>
          <a:lstStyle>
            <a:lvl1pPr defTabSz="457200">
              <a:lnSpc>
                <a:spcPct val="120000"/>
              </a:lnSpc>
              <a:spcBef>
                <a:spcPct val="20000"/>
              </a:spcBef>
              <a:defRPr sz="3200">
                <a:solidFill>
                  <a:schemeClr val="tx1"/>
                </a:solidFill>
                <a:latin typeface="BureauGrotesqueFiveOne" charset="0"/>
                <a:ea typeface="ＭＳ Ｐゴシック" panose="020B0600070205080204" pitchFamily="34" charset="-128"/>
              </a:defRPr>
            </a:lvl1pPr>
            <a:lvl2pPr marL="742950" indent="-285750" defTabSz="457200">
              <a:spcBef>
                <a:spcPct val="20000"/>
              </a:spcBef>
              <a:buClr>
                <a:schemeClr val="tx2"/>
              </a:buClr>
              <a:buFont typeface="Times New Roman" panose="02020603050405020304" pitchFamily="18" charset="0"/>
              <a:buChar char="•"/>
              <a:defRPr sz="2800">
                <a:solidFill>
                  <a:schemeClr val="tx1"/>
                </a:solidFill>
                <a:latin typeface="BureauGrotesqueFiveOne" charset="0"/>
                <a:ea typeface="ＭＳ Ｐゴシック" panose="020B0600070205080204" pitchFamily="34" charset="-128"/>
              </a:defRPr>
            </a:lvl2pPr>
            <a:lvl3pPr marL="1143000" indent="-228600" defTabSz="457200">
              <a:spcBef>
                <a:spcPct val="20000"/>
              </a:spcBef>
              <a:buClr>
                <a:schemeClr val="tx2"/>
              </a:buClr>
              <a:buChar char="•"/>
              <a:defRPr sz="2400">
                <a:solidFill>
                  <a:schemeClr val="tx1"/>
                </a:solidFill>
                <a:latin typeface="BureauGrotesqueFiveOne" charset="0"/>
                <a:ea typeface="ＭＳ Ｐゴシック" panose="020B0600070205080204" pitchFamily="34" charset="-128"/>
              </a:defRPr>
            </a:lvl3pPr>
            <a:lvl4pPr marL="1600200" indent="-228600" defTabSz="457200">
              <a:spcBef>
                <a:spcPct val="20000"/>
              </a:spcBef>
              <a:buClr>
                <a:schemeClr val="tx2"/>
              </a:buClr>
              <a:buChar char="–"/>
              <a:defRPr sz="2000">
                <a:solidFill>
                  <a:schemeClr val="tx1"/>
                </a:solidFill>
                <a:latin typeface="BureauGrotesqueFiveOne" charset="0"/>
                <a:ea typeface="ＭＳ Ｐゴシック" panose="020B0600070205080204" pitchFamily="34" charset="-128"/>
              </a:defRPr>
            </a:lvl4pPr>
            <a:lvl5pPr marL="2057400" indent="-228600" defTabSz="457200">
              <a:spcBef>
                <a:spcPct val="20000"/>
              </a:spcBef>
              <a:buClr>
                <a:schemeClr val="tx2"/>
              </a:buClr>
              <a:buChar char="–"/>
              <a:defRPr>
                <a:solidFill>
                  <a:schemeClr val="tx1"/>
                </a:solidFill>
                <a:latin typeface="BureauGrotesqueFiveOne"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9pPr>
          </a:lstStyle>
          <a:p>
            <a:pPr eaLnBrk="1" hangingPunct="1">
              <a:lnSpc>
                <a:spcPct val="100000"/>
              </a:lnSpc>
              <a:defRPr/>
            </a:pPr>
            <a:r>
              <a:rPr lang="en-GB" sz="2000" dirty="0"/>
              <a:t>74,776 schizophrenic </a:t>
            </a:r>
            <a:r>
              <a:rPr lang="en-US" altLang="en-US" sz="2000" dirty="0"/>
              <a:t>patients and 1</a:t>
            </a:r>
            <a:r>
              <a:rPr lang="en-GB" sz="2000" dirty="0"/>
              <a:t>01,023 </a:t>
            </a:r>
            <a:r>
              <a:rPr lang="en-US" altLang="en-US" sz="2000" dirty="0"/>
              <a:t> controls</a:t>
            </a:r>
          </a:p>
        </p:txBody>
      </p:sp>
      <p:sp>
        <p:nvSpPr>
          <p:cNvPr id="11" name="Content Placeholder 3">
            <a:extLst>
              <a:ext uri="{FF2B5EF4-FFF2-40B4-BE49-F238E27FC236}">
                <a16:creationId xmlns:a16="http://schemas.microsoft.com/office/drawing/2014/main" id="{03471BE7-65A4-CE61-7D4F-8960E308DB91}"/>
              </a:ext>
            </a:extLst>
          </p:cNvPr>
          <p:cNvSpPr txBox="1">
            <a:spLocks/>
          </p:cNvSpPr>
          <p:nvPr/>
        </p:nvSpPr>
        <p:spPr bwMode="auto">
          <a:xfrm>
            <a:off x="5798465" y="1081029"/>
            <a:ext cx="4833937" cy="727075"/>
          </a:xfrm>
          <a:prstGeom prst="rect">
            <a:avLst/>
          </a:prstGeom>
          <a:gradFill rotWithShape="1">
            <a:gsLst>
              <a:gs pos="0">
                <a:schemeClr val="bg1">
                  <a:lumMod val="40000"/>
                  <a:lumOff val="60000"/>
                </a:schemeClr>
              </a:gs>
              <a:gs pos="64999">
                <a:srgbClr val="CCD1F9"/>
              </a:gs>
              <a:gs pos="100000">
                <a:srgbClr val="B7BEF7"/>
              </a:gs>
            </a:gsLst>
            <a:lin ang="5400000" scaled="1"/>
          </a:gradFill>
          <a:ln w="9525">
            <a:solidFill>
              <a:srgbClr val="7B84BC"/>
            </a:solidFill>
            <a:miter lim="800000"/>
            <a:headEnd/>
            <a:tailEnd/>
          </a:ln>
          <a:effectLst>
            <a:outerShdw blurRad="40000" dist="20000" dir="5400000" rotWithShape="0">
              <a:srgbClr val="808080">
                <a:alpha val="37999"/>
              </a:srgbClr>
            </a:outerShdw>
          </a:effectLst>
        </p:spPr>
        <p:txBody>
          <a:bodyPr/>
          <a:lstStyle>
            <a:lvl1pPr defTabSz="457200">
              <a:lnSpc>
                <a:spcPct val="120000"/>
              </a:lnSpc>
              <a:spcBef>
                <a:spcPct val="20000"/>
              </a:spcBef>
              <a:defRPr sz="3200">
                <a:solidFill>
                  <a:schemeClr val="tx1"/>
                </a:solidFill>
                <a:latin typeface="BureauGrotesqueFiveOne" charset="0"/>
                <a:ea typeface="ＭＳ Ｐゴシック" panose="020B0600070205080204" pitchFamily="34" charset="-128"/>
              </a:defRPr>
            </a:lvl1pPr>
            <a:lvl2pPr marL="742950" indent="-285750" defTabSz="457200">
              <a:spcBef>
                <a:spcPct val="20000"/>
              </a:spcBef>
              <a:buClr>
                <a:schemeClr val="tx2"/>
              </a:buClr>
              <a:buFont typeface="Times New Roman" panose="02020603050405020304" pitchFamily="18" charset="0"/>
              <a:buChar char="•"/>
              <a:defRPr sz="2800">
                <a:solidFill>
                  <a:schemeClr val="tx1"/>
                </a:solidFill>
                <a:latin typeface="BureauGrotesqueFiveOne" charset="0"/>
                <a:ea typeface="ＭＳ Ｐゴシック" panose="020B0600070205080204" pitchFamily="34" charset="-128"/>
              </a:defRPr>
            </a:lvl2pPr>
            <a:lvl3pPr marL="1143000" indent="-228600" defTabSz="457200">
              <a:spcBef>
                <a:spcPct val="20000"/>
              </a:spcBef>
              <a:buClr>
                <a:schemeClr val="tx2"/>
              </a:buClr>
              <a:buChar char="•"/>
              <a:defRPr sz="2400">
                <a:solidFill>
                  <a:schemeClr val="tx1"/>
                </a:solidFill>
                <a:latin typeface="BureauGrotesqueFiveOne" charset="0"/>
                <a:ea typeface="ＭＳ Ｐゴシック" panose="020B0600070205080204" pitchFamily="34" charset="-128"/>
              </a:defRPr>
            </a:lvl3pPr>
            <a:lvl4pPr marL="1600200" indent="-228600" defTabSz="457200">
              <a:spcBef>
                <a:spcPct val="20000"/>
              </a:spcBef>
              <a:buClr>
                <a:schemeClr val="tx2"/>
              </a:buClr>
              <a:buChar char="–"/>
              <a:defRPr sz="2000">
                <a:solidFill>
                  <a:schemeClr val="tx1"/>
                </a:solidFill>
                <a:latin typeface="BureauGrotesqueFiveOne" charset="0"/>
                <a:ea typeface="ＭＳ Ｐゴシック" panose="020B0600070205080204" pitchFamily="34" charset="-128"/>
              </a:defRPr>
            </a:lvl4pPr>
            <a:lvl5pPr marL="2057400" indent="-228600" defTabSz="457200">
              <a:spcBef>
                <a:spcPct val="20000"/>
              </a:spcBef>
              <a:buClr>
                <a:schemeClr val="tx2"/>
              </a:buClr>
              <a:buChar char="–"/>
              <a:defRPr>
                <a:solidFill>
                  <a:schemeClr val="tx1"/>
                </a:solidFill>
                <a:latin typeface="BureauGrotesqueFiveOne"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9pPr>
          </a:lstStyle>
          <a:p>
            <a:pPr eaLnBrk="1" hangingPunct="1">
              <a:lnSpc>
                <a:spcPct val="100000"/>
              </a:lnSpc>
              <a:defRPr/>
            </a:pPr>
            <a:r>
              <a:rPr lang="en-US" altLang="en-US" sz="2400" dirty="0"/>
              <a:t> 263 genome wide significant sites</a:t>
            </a:r>
          </a:p>
        </p:txBody>
      </p:sp>
      <p:pic>
        <p:nvPicPr>
          <p:cNvPr id="3" name="Grafikk 5" descr="DNA kontur">
            <a:extLst>
              <a:ext uri="{FF2B5EF4-FFF2-40B4-BE49-F238E27FC236}">
                <a16:creationId xmlns:a16="http://schemas.microsoft.com/office/drawing/2014/main" id="{A3F5F492-695C-6560-932B-53C73A569F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119169" y="3012390"/>
            <a:ext cx="1078302" cy="5943975"/>
          </a:xfrm>
          <a:prstGeom prst="rect">
            <a:avLst/>
          </a:prstGeom>
        </p:spPr>
      </p:pic>
      <p:sp>
        <p:nvSpPr>
          <p:cNvPr id="5" name="TextBox 4">
            <a:extLst>
              <a:ext uri="{FF2B5EF4-FFF2-40B4-BE49-F238E27FC236}">
                <a16:creationId xmlns:a16="http://schemas.microsoft.com/office/drawing/2014/main" id="{B6852BDC-447D-2ACC-E03B-1A94823A6801}"/>
              </a:ext>
            </a:extLst>
          </p:cNvPr>
          <p:cNvSpPr txBox="1"/>
          <p:nvPr/>
        </p:nvSpPr>
        <p:spPr>
          <a:xfrm>
            <a:off x="-13443" y="3285678"/>
            <a:ext cx="4699043" cy="1569660"/>
          </a:xfrm>
          <a:prstGeom prst="rect">
            <a:avLst/>
          </a:prstGeom>
          <a:noFill/>
        </p:spPr>
        <p:txBody>
          <a:bodyPr wrap="none" rtlCol="0">
            <a:spAutoFit/>
          </a:bodyPr>
          <a:lstStyle/>
          <a:p>
            <a:r>
              <a:rPr lang="en-US" sz="2400" dirty="0">
                <a:solidFill>
                  <a:srgbClr val="FF0000"/>
                </a:solidFill>
              </a:rPr>
              <a:t>Vulnerability to schizophrenia is </a:t>
            </a:r>
          </a:p>
          <a:p>
            <a:r>
              <a:rPr lang="en-US" sz="2400" dirty="0">
                <a:solidFill>
                  <a:srgbClr val="FF0000"/>
                </a:solidFill>
              </a:rPr>
              <a:t>Polygenic.</a:t>
            </a:r>
          </a:p>
          <a:p>
            <a:r>
              <a:rPr lang="en-US" sz="2400" dirty="0">
                <a:solidFill>
                  <a:srgbClr val="FF0000"/>
                </a:solidFill>
              </a:rPr>
              <a:t>Gottesman and Shields were proven</a:t>
            </a:r>
          </a:p>
          <a:p>
            <a:r>
              <a:rPr lang="en-US" sz="2400" dirty="0">
                <a:solidFill>
                  <a:srgbClr val="FF0000"/>
                </a:solidFill>
              </a:rPr>
              <a:t>right after more than 5 decades!!</a:t>
            </a:r>
          </a:p>
        </p:txBody>
      </p:sp>
      <p:pic>
        <p:nvPicPr>
          <p:cNvPr id="2" name="Picture 2" descr="Image6">
            <a:extLst>
              <a:ext uri="{FF2B5EF4-FFF2-40B4-BE49-F238E27FC236}">
                <a16:creationId xmlns:a16="http://schemas.microsoft.com/office/drawing/2014/main" id="{C3B90505-C201-C1D0-79D1-4FC185A40EE2}"/>
              </a:ext>
            </a:extLst>
          </p:cNvPr>
          <p:cNvPicPr>
            <a:picLocks noChangeAspect="1" noChangeArrowheads="1"/>
          </p:cNvPicPr>
          <p:nvPr/>
        </p:nvPicPr>
        <p:blipFill>
          <a:blip r:embed="rId5" cstate="screen">
            <a:clrChange>
              <a:clrFrom>
                <a:srgbClr val="000097"/>
              </a:clrFrom>
              <a:clrTo>
                <a:srgbClr val="000097">
                  <a:alpha val="0"/>
                </a:srgbClr>
              </a:clrTo>
            </a:clrChange>
            <a:extLst>
              <a:ext uri="{28A0092B-C50C-407E-A947-70E740481C1C}">
                <a14:useLocalDpi xmlns:a14="http://schemas.microsoft.com/office/drawing/2010/main"/>
              </a:ext>
            </a:extLst>
          </a:blip>
          <a:srcRect/>
          <a:stretch>
            <a:fillRect/>
          </a:stretch>
        </p:blipFill>
        <p:spPr bwMode="auto">
          <a:xfrm>
            <a:off x="0" y="582613"/>
            <a:ext cx="2364828" cy="200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85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46330-4938-5921-AB58-E578ACD5BC7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35F708-DD3D-45AA-AD4F-087CA86D3BD4}"/>
              </a:ext>
            </a:extLst>
          </p:cNvPr>
          <p:cNvSpPr txBox="1"/>
          <p:nvPr/>
        </p:nvSpPr>
        <p:spPr>
          <a:xfrm>
            <a:off x="2587084" y="2843560"/>
            <a:ext cx="5908220" cy="523220"/>
          </a:xfrm>
          <a:prstGeom prst="rect">
            <a:avLst/>
          </a:prstGeom>
          <a:noFill/>
        </p:spPr>
        <p:txBody>
          <a:bodyPr wrap="none" rtlCol="0">
            <a:spAutoFit/>
          </a:bodyPr>
          <a:lstStyle/>
          <a:p>
            <a:r>
              <a:rPr lang="en-US" sz="2800" dirty="0">
                <a:solidFill>
                  <a:srgbClr val="FF0000"/>
                </a:solidFill>
              </a:rPr>
              <a:t>Is the brain abnormal in schizophrenia?</a:t>
            </a:r>
          </a:p>
        </p:txBody>
      </p:sp>
    </p:spTree>
    <p:extLst>
      <p:ext uri="{BB962C8B-B14F-4D97-AF65-F5344CB8AC3E}">
        <p14:creationId xmlns:p14="http://schemas.microsoft.com/office/powerpoint/2010/main" val="2471070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5A59BBC-2FAE-F6D8-34AF-11183DA4DE06}"/>
              </a:ext>
            </a:extLst>
          </p:cNvPr>
          <p:cNvSpPr>
            <a:spLocks noGrp="1" noChangeArrowheads="1"/>
          </p:cNvSpPr>
          <p:nvPr>
            <p:ph type="title"/>
          </p:nvPr>
        </p:nvSpPr>
        <p:spPr>
          <a:xfrm>
            <a:off x="1655764" y="322263"/>
            <a:ext cx="8847137"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en-GB" sz="3600"/>
              <a:t>The man who changed the </a:t>
            </a:r>
            <a:r>
              <a:rPr lang="en-GB" altLang="en-GB" sz="3600"/>
              <a:t>face of schizophrenia research </a:t>
            </a:r>
            <a:endParaRPr lang="en-US" altLang="en-GB" sz="4500"/>
          </a:p>
        </p:txBody>
      </p:sp>
      <p:sp>
        <p:nvSpPr>
          <p:cNvPr id="427011" name="Text Box 3">
            <a:extLst>
              <a:ext uri="{FF2B5EF4-FFF2-40B4-BE49-F238E27FC236}">
                <a16:creationId xmlns:a16="http://schemas.microsoft.com/office/drawing/2014/main" id="{3F2B7418-50D6-5866-5FD8-5E3C0BA7A39D}"/>
              </a:ext>
            </a:extLst>
          </p:cNvPr>
          <p:cNvSpPr txBox="1">
            <a:spLocks noChangeArrowheads="1"/>
          </p:cNvSpPr>
          <p:nvPr/>
        </p:nvSpPr>
        <p:spPr bwMode="auto">
          <a:xfrm>
            <a:off x="7098217" y="2894013"/>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50000"/>
              </a:spcBef>
              <a:defRPr/>
            </a:pPr>
            <a:endParaRPr lang="en-GB" altLang="en-GB" sz="1600">
              <a:effectLst>
                <a:outerShdw blurRad="38100" dist="38100" dir="2700000" algn="tl">
                  <a:srgbClr val="000000"/>
                </a:outerShdw>
              </a:effectLst>
              <a:latin typeface="Times New Roman" pitchFamily="18" charset="0"/>
              <a:cs typeface="Arial" charset="0"/>
            </a:endParaRPr>
          </a:p>
        </p:txBody>
      </p:sp>
      <p:sp>
        <p:nvSpPr>
          <p:cNvPr id="11268" name="Text Box 4">
            <a:extLst>
              <a:ext uri="{FF2B5EF4-FFF2-40B4-BE49-F238E27FC236}">
                <a16:creationId xmlns:a16="http://schemas.microsoft.com/office/drawing/2014/main" id="{6D54F07F-BFEB-1D75-F859-1231C5ACD3D0}"/>
              </a:ext>
            </a:extLst>
          </p:cNvPr>
          <p:cNvSpPr txBox="1">
            <a:spLocks noChangeArrowheads="1"/>
          </p:cNvSpPr>
          <p:nvPr/>
        </p:nvSpPr>
        <p:spPr bwMode="auto">
          <a:xfrm>
            <a:off x="8218488" y="3956051"/>
            <a:ext cx="184150" cy="3968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285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b="1">
                <a:solidFill>
                  <a:srgbClr val="FFFF00"/>
                </a:solidFill>
                <a:latin typeface="Arial" panose="020B0604020202020204" pitchFamily="34" charset="0"/>
                <a:cs typeface="Arial" panose="020B0604020202020204" pitchFamily="34" charset="0"/>
              </a:defRPr>
            </a:lvl1pPr>
            <a:lvl2pPr marL="742950" indent="-285750" eaLnBrk="0" hangingPunct="0">
              <a:defRPr sz="4400" b="1">
                <a:solidFill>
                  <a:srgbClr val="FFFF00"/>
                </a:solidFill>
                <a:latin typeface="Arial" panose="020B0604020202020204" pitchFamily="34" charset="0"/>
                <a:cs typeface="Arial" panose="020B0604020202020204" pitchFamily="34" charset="0"/>
              </a:defRPr>
            </a:lvl2pPr>
            <a:lvl3pPr marL="1143000" indent="-228600" eaLnBrk="0" hangingPunct="0">
              <a:defRPr sz="4400" b="1">
                <a:solidFill>
                  <a:srgbClr val="FFFF00"/>
                </a:solidFill>
                <a:latin typeface="Arial" panose="020B0604020202020204" pitchFamily="34" charset="0"/>
                <a:cs typeface="Arial" panose="020B0604020202020204" pitchFamily="34" charset="0"/>
              </a:defRPr>
            </a:lvl3pPr>
            <a:lvl4pPr marL="1600200" indent="-228600" eaLnBrk="0" hangingPunct="0">
              <a:defRPr sz="4400" b="1">
                <a:solidFill>
                  <a:srgbClr val="FFFF00"/>
                </a:solidFill>
                <a:latin typeface="Arial" panose="020B0604020202020204" pitchFamily="34" charset="0"/>
                <a:cs typeface="Arial" panose="020B0604020202020204" pitchFamily="34" charset="0"/>
              </a:defRPr>
            </a:lvl4pPr>
            <a:lvl5pPr marL="2057400" indent="-228600" eaLnBrk="0" hangingPunct="0">
              <a:defRPr sz="4400" b="1">
                <a:solidFill>
                  <a:srgbClr val="FFFF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9pPr>
          </a:lstStyle>
          <a:p>
            <a:pPr algn="ctr" eaLnBrk="1" hangingPunct="1">
              <a:spcBef>
                <a:spcPct val="50000"/>
              </a:spcBef>
            </a:pPr>
            <a:endParaRPr lang="en-US" altLang="en-US" sz="2000">
              <a:solidFill>
                <a:schemeClr val="tx2"/>
              </a:solidFill>
              <a:latin typeface="Comic Sans MS" panose="030F0902030302020204" pitchFamily="66" charset="0"/>
            </a:endParaRPr>
          </a:p>
        </p:txBody>
      </p:sp>
      <p:pic>
        <p:nvPicPr>
          <p:cNvPr id="11269" name="Picture 5" descr="TimC">
            <a:extLst>
              <a:ext uri="{FF2B5EF4-FFF2-40B4-BE49-F238E27FC236}">
                <a16:creationId xmlns:a16="http://schemas.microsoft.com/office/drawing/2014/main" id="{17DE01F7-4973-68EB-9AD1-FD1DC56F26C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32206" y="1708116"/>
            <a:ext cx="1282896" cy="2368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Text Box 6">
            <a:extLst>
              <a:ext uri="{FF2B5EF4-FFF2-40B4-BE49-F238E27FC236}">
                <a16:creationId xmlns:a16="http://schemas.microsoft.com/office/drawing/2014/main" id="{FCDFDC9E-CDCD-D6C4-29F6-2DDDF4D8F570}"/>
              </a:ext>
            </a:extLst>
          </p:cNvPr>
          <p:cNvSpPr txBox="1">
            <a:spLocks noChangeArrowheads="1"/>
          </p:cNvSpPr>
          <p:nvPr/>
        </p:nvSpPr>
        <p:spPr bwMode="auto">
          <a:xfrm>
            <a:off x="2317750" y="4827589"/>
            <a:ext cx="184150" cy="3968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285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b="1">
                <a:solidFill>
                  <a:srgbClr val="FFFF00"/>
                </a:solidFill>
                <a:latin typeface="Arial" panose="020B0604020202020204" pitchFamily="34" charset="0"/>
                <a:cs typeface="Arial" panose="020B0604020202020204" pitchFamily="34" charset="0"/>
              </a:defRPr>
            </a:lvl1pPr>
            <a:lvl2pPr marL="742950" indent="-285750" eaLnBrk="0" hangingPunct="0">
              <a:defRPr sz="4400" b="1">
                <a:solidFill>
                  <a:srgbClr val="FFFF00"/>
                </a:solidFill>
                <a:latin typeface="Arial" panose="020B0604020202020204" pitchFamily="34" charset="0"/>
                <a:cs typeface="Arial" panose="020B0604020202020204" pitchFamily="34" charset="0"/>
              </a:defRPr>
            </a:lvl2pPr>
            <a:lvl3pPr marL="1143000" indent="-228600" eaLnBrk="0" hangingPunct="0">
              <a:defRPr sz="4400" b="1">
                <a:solidFill>
                  <a:srgbClr val="FFFF00"/>
                </a:solidFill>
                <a:latin typeface="Arial" panose="020B0604020202020204" pitchFamily="34" charset="0"/>
                <a:cs typeface="Arial" panose="020B0604020202020204" pitchFamily="34" charset="0"/>
              </a:defRPr>
            </a:lvl3pPr>
            <a:lvl4pPr marL="1600200" indent="-228600" eaLnBrk="0" hangingPunct="0">
              <a:defRPr sz="4400" b="1">
                <a:solidFill>
                  <a:srgbClr val="FFFF00"/>
                </a:solidFill>
                <a:latin typeface="Arial" panose="020B0604020202020204" pitchFamily="34" charset="0"/>
                <a:cs typeface="Arial" panose="020B0604020202020204" pitchFamily="34" charset="0"/>
              </a:defRPr>
            </a:lvl4pPr>
            <a:lvl5pPr marL="2057400" indent="-228600" eaLnBrk="0" hangingPunct="0">
              <a:defRPr sz="4400" b="1">
                <a:solidFill>
                  <a:srgbClr val="FFFF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9pPr>
          </a:lstStyle>
          <a:p>
            <a:pPr algn="ctr" eaLnBrk="1" hangingPunct="1">
              <a:spcBef>
                <a:spcPct val="50000"/>
              </a:spcBef>
            </a:pPr>
            <a:endParaRPr lang="en-US" altLang="en-US" sz="2000">
              <a:solidFill>
                <a:schemeClr val="tx2"/>
              </a:solidFill>
              <a:latin typeface="Comic Sans MS" panose="030F0902030302020204" pitchFamily="66" charset="0"/>
            </a:endParaRPr>
          </a:p>
        </p:txBody>
      </p:sp>
      <p:pic>
        <p:nvPicPr>
          <p:cNvPr id="427015" name="Picture 7" descr="Short Eve Johnstone article">
            <a:extLst>
              <a:ext uri="{FF2B5EF4-FFF2-40B4-BE49-F238E27FC236}">
                <a16:creationId xmlns:a16="http://schemas.microsoft.com/office/drawing/2014/main" id="{6D7B7453-4090-7DE7-4BB4-34E812821B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78986" y="1398969"/>
            <a:ext cx="4242902" cy="28368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6DF0BD48-92F7-5ED2-8B20-D92360DA2C49}"/>
              </a:ext>
            </a:extLst>
          </p:cNvPr>
          <p:cNvSpPr txBox="1"/>
          <p:nvPr/>
        </p:nvSpPr>
        <p:spPr>
          <a:xfrm>
            <a:off x="1011382" y="4830653"/>
            <a:ext cx="9491519" cy="1200329"/>
          </a:xfrm>
          <a:prstGeom prst="rect">
            <a:avLst/>
          </a:prstGeom>
          <a:noFill/>
        </p:spPr>
        <p:txBody>
          <a:bodyPr wrap="square">
            <a:spAutoFit/>
          </a:bodyPr>
          <a:lstStyle/>
          <a:p>
            <a:r>
              <a:rPr lang="en-US" sz="2400" dirty="0">
                <a:solidFill>
                  <a:srgbClr val="FF0000"/>
                </a:solidFill>
                <a:effectLst>
                  <a:outerShdw blurRad="38100" dist="38100" dir="2700000" algn="tl">
                    <a:srgbClr val="C0C0C0"/>
                  </a:outerShdw>
                </a:effectLst>
              </a:rPr>
              <a:t>The brain structural abnormalities and cognitive impairment were taken as evidence that Kraepelin was right in saying that schizophrenia was a progressive brain disease </a:t>
            </a:r>
            <a:endParaRPr lang="en-US" sz="2400" dirty="0">
              <a:solidFill>
                <a:srgbClr val="FF0000"/>
              </a:solidFill>
            </a:endParaRPr>
          </a:p>
        </p:txBody>
      </p:sp>
      <p:sp>
        <p:nvSpPr>
          <p:cNvPr id="2" name="Text Box 13">
            <a:extLst>
              <a:ext uri="{FF2B5EF4-FFF2-40B4-BE49-F238E27FC236}">
                <a16:creationId xmlns:a16="http://schemas.microsoft.com/office/drawing/2014/main" id="{21CDFD09-4A1C-45EF-A3E2-91A77ECBF857}"/>
              </a:ext>
            </a:extLst>
          </p:cNvPr>
          <p:cNvSpPr txBox="1">
            <a:spLocks noChangeArrowheads="1"/>
          </p:cNvSpPr>
          <p:nvPr/>
        </p:nvSpPr>
        <p:spPr bwMode="auto">
          <a:xfrm>
            <a:off x="10044125" y="1789404"/>
            <a:ext cx="16081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solidFill>
                  <a:srgbClr val="FF0000"/>
                </a:solidFill>
              </a:rPr>
              <a:t>1693 citations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4">
            <a:extLst>
              <a:ext uri="{FF2B5EF4-FFF2-40B4-BE49-F238E27FC236}">
                <a16:creationId xmlns:a16="http://schemas.microsoft.com/office/drawing/2014/main" id="{45548B7C-DD64-B24C-82EE-80CE171A5902}"/>
              </a:ext>
            </a:extLst>
          </p:cNvPr>
          <p:cNvSpPr txBox="1">
            <a:spLocks noChangeArrowheads="1"/>
          </p:cNvSpPr>
          <p:nvPr/>
        </p:nvSpPr>
        <p:spPr bwMode="auto">
          <a:xfrm>
            <a:off x="5159376" y="5334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40000"/>
              </a:spcBef>
              <a:buClr>
                <a:schemeClr val="accent1"/>
              </a:buClr>
              <a:buSzPct val="80000"/>
              <a:buFont typeface="Symbol" pitchFamily="2" charset="2"/>
              <a:buChar char="¨"/>
              <a:defRPr sz="4000">
                <a:solidFill>
                  <a:schemeClr val="tx1"/>
                </a:solidFill>
                <a:latin typeface="Arial" panose="020B0604020202020204" pitchFamily="34" charset="0"/>
                <a:ea typeface="ＭＳ Ｐゴシック" panose="020B0600070205080204" pitchFamily="34" charset="-128"/>
              </a:defRPr>
            </a:lvl1pPr>
            <a:lvl2pPr marL="742950" indent="-285750">
              <a:lnSpc>
                <a:spcPct val="80000"/>
              </a:lnSpc>
              <a:spcBef>
                <a:spcPct val="40000"/>
              </a:spcBef>
              <a:buClr>
                <a:schemeClr val="accent1"/>
              </a:buClr>
              <a:buSzPct val="80000"/>
              <a:buChar char="•"/>
              <a:defRPr sz="36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40000"/>
              </a:spcBef>
              <a:buClr>
                <a:schemeClr val="accent1"/>
              </a:buClr>
              <a:buSzPct val="80000"/>
              <a:buChar char="•"/>
              <a:defRPr sz="32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40000"/>
              </a:spcBef>
              <a:buClr>
                <a:schemeClr val="accent1"/>
              </a:buClr>
              <a:buSzPct val="8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40000"/>
              </a:spcBef>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buFontTx/>
              <a:buNone/>
            </a:pPr>
            <a:endParaRPr lang="en-GB" altLang="en-US" sz="1800">
              <a:solidFill>
                <a:schemeClr val="tx2"/>
              </a:solidFill>
              <a:latin typeface="Arial Narrow" panose="020B0604020202020204" pitchFamily="34" charset="0"/>
            </a:endParaRPr>
          </a:p>
        </p:txBody>
      </p:sp>
      <p:sp>
        <p:nvSpPr>
          <p:cNvPr id="27652" name="Text Box 5">
            <a:extLst>
              <a:ext uri="{FF2B5EF4-FFF2-40B4-BE49-F238E27FC236}">
                <a16:creationId xmlns:a16="http://schemas.microsoft.com/office/drawing/2014/main" id="{924DC7AA-CC68-F50D-0B22-36E34E0A43CB}"/>
              </a:ext>
            </a:extLst>
          </p:cNvPr>
          <p:cNvSpPr txBox="1">
            <a:spLocks noChangeArrowheads="1"/>
          </p:cNvSpPr>
          <p:nvPr/>
        </p:nvSpPr>
        <p:spPr bwMode="auto">
          <a:xfrm>
            <a:off x="6565901" y="17287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40000"/>
              </a:spcBef>
              <a:buClr>
                <a:schemeClr val="accent1"/>
              </a:buClr>
              <a:buSzPct val="80000"/>
              <a:buFont typeface="Symbol" pitchFamily="2" charset="2"/>
              <a:buChar char="¨"/>
              <a:defRPr sz="4000">
                <a:solidFill>
                  <a:schemeClr val="tx1"/>
                </a:solidFill>
                <a:latin typeface="Arial" panose="020B0604020202020204" pitchFamily="34" charset="0"/>
                <a:ea typeface="ＭＳ Ｐゴシック" panose="020B0600070205080204" pitchFamily="34" charset="-128"/>
              </a:defRPr>
            </a:lvl1pPr>
            <a:lvl2pPr marL="742950" indent="-285750">
              <a:lnSpc>
                <a:spcPct val="80000"/>
              </a:lnSpc>
              <a:spcBef>
                <a:spcPct val="40000"/>
              </a:spcBef>
              <a:buClr>
                <a:schemeClr val="accent1"/>
              </a:buClr>
              <a:buSzPct val="80000"/>
              <a:buChar char="•"/>
              <a:defRPr sz="36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40000"/>
              </a:spcBef>
              <a:buClr>
                <a:schemeClr val="accent1"/>
              </a:buClr>
              <a:buSzPct val="80000"/>
              <a:buChar char="•"/>
              <a:defRPr sz="32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40000"/>
              </a:spcBef>
              <a:buClr>
                <a:schemeClr val="accent1"/>
              </a:buClr>
              <a:buSzPct val="8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40000"/>
              </a:spcBef>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buFontTx/>
              <a:buNone/>
            </a:pPr>
            <a:endParaRPr lang="en-GB" altLang="en-US" sz="1800">
              <a:solidFill>
                <a:schemeClr val="tx2"/>
              </a:solidFill>
              <a:latin typeface="Arial Narrow" panose="020B0604020202020204" pitchFamily="34" charset="0"/>
            </a:endParaRPr>
          </a:p>
        </p:txBody>
      </p:sp>
      <p:sp>
        <p:nvSpPr>
          <p:cNvPr id="1230854" name="Rectangle 6">
            <a:extLst>
              <a:ext uri="{FF2B5EF4-FFF2-40B4-BE49-F238E27FC236}">
                <a16:creationId xmlns:a16="http://schemas.microsoft.com/office/drawing/2014/main" id="{12B0CDE4-0C96-92AF-7506-8A4A2BD7E8D4}"/>
              </a:ext>
            </a:extLst>
          </p:cNvPr>
          <p:cNvSpPr>
            <a:spLocks noChangeArrowheads="1"/>
          </p:cNvSpPr>
          <p:nvPr/>
        </p:nvSpPr>
        <p:spPr bwMode="auto">
          <a:xfrm>
            <a:off x="1506072" y="357188"/>
            <a:ext cx="10139082" cy="326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lstStyle>
            <a:lvl1pPr marL="342900" indent="-342900">
              <a:defRPr>
                <a:solidFill>
                  <a:schemeClr val="tx2"/>
                </a:solidFill>
                <a:latin typeface="Comic Sans MS" panose="030F0902030302020204" pitchFamily="66" charset="0"/>
                <a:ea typeface="ＭＳ Ｐゴシック" panose="020B0600070205080204" pitchFamily="34" charset="-128"/>
              </a:defRPr>
            </a:lvl1pPr>
            <a:lvl2pPr marL="742950" indent="-285750">
              <a:defRPr>
                <a:solidFill>
                  <a:schemeClr val="tx2"/>
                </a:solidFill>
                <a:latin typeface="Comic Sans MS" panose="030F0902030302020204" pitchFamily="66" charset="0"/>
                <a:ea typeface="ＭＳ Ｐゴシック" panose="020B0600070205080204" pitchFamily="34" charset="-128"/>
              </a:defRPr>
            </a:lvl2pPr>
            <a:lvl3pPr marL="1143000" indent="-228600">
              <a:defRPr>
                <a:solidFill>
                  <a:schemeClr val="tx2"/>
                </a:solidFill>
                <a:latin typeface="Comic Sans MS" panose="030F0902030302020204" pitchFamily="66" charset="0"/>
                <a:ea typeface="ＭＳ Ｐゴシック" panose="020B0600070205080204" pitchFamily="34" charset="-128"/>
              </a:defRPr>
            </a:lvl3pPr>
            <a:lvl4pPr marL="1600200" indent="-228600">
              <a:defRPr>
                <a:solidFill>
                  <a:schemeClr val="tx2"/>
                </a:solidFill>
                <a:latin typeface="Comic Sans MS" panose="030F0902030302020204" pitchFamily="66" charset="0"/>
                <a:ea typeface="ＭＳ Ｐゴシック" panose="020B0600070205080204" pitchFamily="34" charset="-128"/>
              </a:defRPr>
            </a:lvl4pPr>
            <a:lvl5pPr marL="2057400" indent="-228600">
              <a:defRPr>
                <a:solidFill>
                  <a:schemeClr val="tx2"/>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a:solidFill>
                  <a:schemeClr val="tx2"/>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a:solidFill>
                  <a:schemeClr val="tx2"/>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a:solidFill>
                  <a:schemeClr val="tx2"/>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a:solidFill>
                  <a:schemeClr val="tx2"/>
                </a:solidFill>
                <a:latin typeface="Comic Sans MS" panose="030F0902030302020204" pitchFamily="66" charset="0"/>
                <a:ea typeface="ＭＳ Ｐゴシック" panose="020B0600070205080204" pitchFamily="34" charset="-128"/>
              </a:defRPr>
            </a:lvl9pPr>
          </a:lstStyle>
          <a:p>
            <a:pPr>
              <a:lnSpc>
                <a:spcPct val="80000"/>
              </a:lnSpc>
              <a:spcBef>
                <a:spcPct val="40000"/>
              </a:spcBef>
              <a:buClr>
                <a:schemeClr val="accent1"/>
              </a:buClr>
              <a:buSzPct val="80000"/>
            </a:pPr>
            <a:r>
              <a:rPr lang="en-GB" altLang="en-US" sz="2800" b="1" dirty="0">
                <a:solidFill>
                  <a:schemeClr val="tx1"/>
                </a:solidFill>
                <a:latin typeface="Arial" panose="020B0604020202020204" pitchFamily="34" charset="0"/>
              </a:rPr>
              <a:t>    THIS STUDY CHANGED THE WAY THAT SCHIZOPHRENIA WAS VIEWED:-</a:t>
            </a:r>
          </a:p>
          <a:p>
            <a:pPr>
              <a:lnSpc>
                <a:spcPct val="80000"/>
              </a:lnSpc>
              <a:spcBef>
                <a:spcPct val="40000"/>
              </a:spcBef>
              <a:buClr>
                <a:schemeClr val="accent1"/>
              </a:buClr>
              <a:buSzPct val="80000"/>
            </a:pPr>
            <a:endParaRPr lang="en-GB" altLang="en-US" sz="2800" dirty="0">
              <a:solidFill>
                <a:schemeClr val="tx1"/>
              </a:solidFill>
              <a:latin typeface="Arial" panose="020B0604020202020204" pitchFamily="34" charset="0"/>
            </a:endParaRPr>
          </a:p>
          <a:p>
            <a:pPr>
              <a:lnSpc>
                <a:spcPct val="80000"/>
              </a:lnSpc>
              <a:spcBef>
                <a:spcPct val="40000"/>
              </a:spcBef>
              <a:buClr>
                <a:schemeClr val="accent1"/>
              </a:buClr>
              <a:buSzPct val="80000"/>
              <a:buFontTx/>
              <a:buChar char="•"/>
            </a:pPr>
            <a:r>
              <a:rPr lang="en-GB" altLang="en-US" sz="2800" dirty="0">
                <a:solidFill>
                  <a:schemeClr val="tx1"/>
                </a:solidFill>
                <a:latin typeface="Arial" panose="020B0604020202020204" pitchFamily="34" charset="0"/>
              </a:rPr>
              <a:t>Schizophrenia is a discrete disease</a:t>
            </a:r>
          </a:p>
          <a:p>
            <a:pPr>
              <a:lnSpc>
                <a:spcPct val="80000"/>
              </a:lnSpc>
              <a:spcBef>
                <a:spcPct val="40000"/>
              </a:spcBef>
              <a:buClr>
                <a:schemeClr val="accent1"/>
              </a:buClr>
              <a:buSzPct val="80000"/>
              <a:buFontTx/>
              <a:buChar char="•"/>
            </a:pPr>
            <a:r>
              <a:rPr lang="en-GB" altLang="en-US" sz="2800" dirty="0">
                <a:solidFill>
                  <a:srgbClr val="FF0000"/>
                </a:solidFill>
                <a:latin typeface="Arial" panose="020B0604020202020204" pitchFamily="34" charset="0"/>
              </a:rPr>
              <a:t>It is a brain disease</a:t>
            </a:r>
          </a:p>
          <a:p>
            <a:pPr>
              <a:lnSpc>
                <a:spcPct val="80000"/>
              </a:lnSpc>
              <a:spcBef>
                <a:spcPct val="40000"/>
              </a:spcBef>
              <a:buClr>
                <a:schemeClr val="accent1"/>
              </a:buClr>
              <a:buSzPct val="80000"/>
              <a:buFontTx/>
              <a:buChar char="•"/>
            </a:pPr>
            <a:r>
              <a:rPr lang="en-GB" altLang="en-US" sz="2800" dirty="0">
                <a:solidFill>
                  <a:schemeClr val="tx1"/>
                </a:solidFill>
                <a:latin typeface="Arial" panose="020B0604020202020204" pitchFamily="34" charset="0"/>
              </a:rPr>
              <a:t>It is a progressive degenerative disease</a:t>
            </a:r>
          </a:p>
          <a:p>
            <a:pPr>
              <a:lnSpc>
                <a:spcPct val="80000"/>
              </a:lnSpc>
              <a:spcBef>
                <a:spcPct val="40000"/>
              </a:spcBef>
              <a:buClr>
                <a:schemeClr val="accent1"/>
              </a:buClr>
              <a:buSzPct val="80000"/>
              <a:buFontTx/>
              <a:buChar char="•"/>
            </a:pPr>
            <a:r>
              <a:rPr lang="en-GB" altLang="en-US" sz="2800" dirty="0">
                <a:solidFill>
                  <a:srgbClr val="FF0000"/>
                </a:solidFill>
                <a:latin typeface="Arial" panose="020B0604020202020204" pitchFamily="34" charset="0"/>
              </a:rPr>
              <a:t>Social theories were abandoned</a:t>
            </a:r>
          </a:p>
        </p:txBody>
      </p:sp>
      <p:pic>
        <p:nvPicPr>
          <p:cNvPr id="2" name="Picture 11" descr="david marsden">
            <a:extLst>
              <a:ext uri="{FF2B5EF4-FFF2-40B4-BE49-F238E27FC236}">
                <a16:creationId xmlns:a16="http://schemas.microsoft.com/office/drawing/2014/main" id="{EF353D6B-B550-E3D3-F5CA-75768AD19E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46537" y="4195485"/>
            <a:ext cx="1297569" cy="152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086F75A-9C80-96EA-5BBC-6644411D197B}"/>
              </a:ext>
            </a:extLst>
          </p:cNvPr>
          <p:cNvSpPr txBox="1"/>
          <p:nvPr/>
        </p:nvSpPr>
        <p:spPr>
          <a:xfrm>
            <a:off x="5967131" y="4224635"/>
            <a:ext cx="6098240" cy="1569660"/>
          </a:xfrm>
          <a:prstGeom prst="rect">
            <a:avLst/>
          </a:prstGeom>
          <a:noFill/>
        </p:spPr>
        <p:txBody>
          <a:bodyPr wrap="square">
            <a:spAutoFit/>
          </a:bodyPr>
          <a:lstStyle/>
          <a:p>
            <a:pPr>
              <a:defRPr/>
            </a:pPr>
            <a:r>
              <a:rPr lang="en-US" altLang="en-US" sz="2400" b="1" dirty="0">
                <a:solidFill>
                  <a:schemeClr val="tx2"/>
                </a:solidFill>
                <a:effectLst>
                  <a:outerShdw blurRad="38100" dist="38100" dir="2700000" algn="tl">
                    <a:srgbClr val="C0C0C0"/>
                  </a:outerShdw>
                </a:effectLst>
              </a:rPr>
              <a:t>“…</a:t>
            </a:r>
            <a:r>
              <a:rPr lang="en-US" altLang="en-US" sz="2400" b="1" dirty="0" err="1">
                <a:solidFill>
                  <a:schemeClr val="tx2"/>
                </a:solidFill>
                <a:effectLst>
                  <a:outerShdw blurRad="38100" dist="38100" dir="2700000" algn="tl">
                    <a:srgbClr val="C0C0C0"/>
                  </a:outerShdw>
                </a:effectLst>
              </a:rPr>
              <a:t>longterm</a:t>
            </a:r>
            <a:r>
              <a:rPr lang="en-US" altLang="en-US" sz="2400" b="1" dirty="0">
                <a:solidFill>
                  <a:schemeClr val="tx2"/>
                </a:solidFill>
                <a:effectLst>
                  <a:outerShdw blurRad="38100" dist="38100" dir="2700000" algn="tl">
                    <a:srgbClr val="C0C0C0"/>
                  </a:outerShdw>
                </a:effectLst>
              </a:rPr>
              <a:t> neuroleptic therapy could explain </a:t>
            </a:r>
            <a:r>
              <a:rPr lang="en-US" altLang="en-US" sz="2400" b="1" dirty="0">
                <a:solidFill>
                  <a:schemeClr val="accent1"/>
                </a:solidFill>
                <a:effectLst>
                  <a:outerShdw blurRad="38100" dist="38100" dir="2700000" algn="tl">
                    <a:srgbClr val="C0C0C0"/>
                  </a:outerShdw>
                </a:effectLst>
              </a:rPr>
              <a:t>some </a:t>
            </a:r>
            <a:r>
              <a:rPr lang="en-US" altLang="en-US" sz="2400" b="1" dirty="0">
                <a:solidFill>
                  <a:schemeClr val="tx2"/>
                </a:solidFill>
                <a:effectLst>
                  <a:outerShdw blurRad="38100" dist="38100" dir="2700000" algn="tl">
                    <a:srgbClr val="C0C0C0"/>
                  </a:outerShdw>
                </a:effectLst>
              </a:rPr>
              <a:t>of the cerebral atrophy and related cognitive impairment  demonstrated by Dr Johnstone and her colleagues”</a:t>
            </a:r>
          </a:p>
        </p:txBody>
      </p:sp>
      <p:sp>
        <p:nvSpPr>
          <p:cNvPr id="6" name="TextBox 5">
            <a:extLst>
              <a:ext uri="{FF2B5EF4-FFF2-40B4-BE49-F238E27FC236}">
                <a16:creationId xmlns:a16="http://schemas.microsoft.com/office/drawing/2014/main" id="{86E020E5-1B8A-E308-6974-7CE0C58F86A5}"/>
              </a:ext>
            </a:extLst>
          </p:cNvPr>
          <p:cNvSpPr txBox="1"/>
          <p:nvPr/>
        </p:nvSpPr>
        <p:spPr>
          <a:xfrm>
            <a:off x="4020671" y="5983941"/>
            <a:ext cx="3933064" cy="400110"/>
          </a:xfrm>
          <a:prstGeom prst="rect">
            <a:avLst/>
          </a:prstGeom>
          <a:noFill/>
        </p:spPr>
        <p:txBody>
          <a:bodyPr wrap="none" rtlCol="0">
            <a:spAutoFit/>
          </a:bodyPr>
          <a:lstStyle/>
          <a:p>
            <a:r>
              <a:rPr lang="en-US" altLang="en-US" sz="2000" b="1" dirty="0">
                <a:solidFill>
                  <a:schemeClr val="tx2"/>
                </a:solidFill>
                <a:effectLst>
                  <a:outerShdw blurRad="38100" dist="38100" dir="2700000" algn="tl">
                    <a:srgbClr val="C0C0C0"/>
                  </a:outerShdw>
                </a:effectLst>
              </a:rPr>
              <a:t>MARSDEN CD Lancet, 1976, 2, 1079</a:t>
            </a:r>
            <a:endParaRPr lang="en-US" sz="2000" dirty="0"/>
          </a:p>
        </p:txBody>
      </p:sp>
      <p:sp>
        <p:nvSpPr>
          <p:cNvPr id="3" name="TextBox 2">
            <a:extLst>
              <a:ext uri="{FF2B5EF4-FFF2-40B4-BE49-F238E27FC236}">
                <a16:creationId xmlns:a16="http://schemas.microsoft.com/office/drawing/2014/main" id="{AA2483E7-3175-BB8A-237E-9D8DC3FB8EED}"/>
              </a:ext>
            </a:extLst>
          </p:cNvPr>
          <p:cNvSpPr txBox="1"/>
          <p:nvPr/>
        </p:nvSpPr>
        <p:spPr>
          <a:xfrm>
            <a:off x="748144" y="4893017"/>
            <a:ext cx="2812474" cy="1569660"/>
          </a:xfrm>
          <a:prstGeom prst="rect">
            <a:avLst/>
          </a:prstGeom>
          <a:noFill/>
        </p:spPr>
        <p:txBody>
          <a:bodyPr wrap="square">
            <a:spAutoFit/>
          </a:bodyPr>
          <a:lstStyle/>
          <a:p>
            <a:r>
              <a:rPr lang="en-US" sz="2400" b="1" dirty="0">
                <a:solidFill>
                  <a:schemeClr val="accent1">
                    <a:lumMod val="75000"/>
                  </a:schemeClr>
                </a:solidFill>
              </a:rPr>
              <a:t>Bur is the finding correct?   Yes but the interpretation isn’t!</a:t>
            </a:r>
            <a:endParaRPr lang="en-US" sz="1800" b="1" dirty="0">
              <a:solidFill>
                <a:schemeClr val="accent1">
                  <a:lumMod val="7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085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0854">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3085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3085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D4453-F698-8AA9-2B57-C34CA738A0A8}"/>
            </a:ext>
          </a:extLst>
        </p:cNvPr>
        <p:cNvGrpSpPr/>
        <p:nvPr/>
      </p:nvGrpSpPr>
      <p:grpSpPr>
        <a:xfrm>
          <a:off x="0" y="0"/>
          <a:ext cx="0" cy="0"/>
          <a:chOff x="0" y="0"/>
          <a:chExt cx="0" cy="0"/>
        </a:xfrm>
      </p:grpSpPr>
      <p:sp>
        <p:nvSpPr>
          <p:cNvPr id="26625" name="AutoShape 2" descr="9k=">
            <a:extLst>
              <a:ext uri="{FF2B5EF4-FFF2-40B4-BE49-F238E27FC236}">
                <a16:creationId xmlns:a16="http://schemas.microsoft.com/office/drawing/2014/main" id="{47157631-DC7E-CC06-2AB1-EB0307C23BFB}"/>
              </a:ext>
            </a:extLst>
          </p:cNvPr>
          <p:cNvSpPr>
            <a:spLocks noChangeAspect="1" noChangeArrowheads="1"/>
          </p:cNvSpPr>
          <p:nvPr/>
        </p:nvSpPr>
        <p:spPr bwMode="auto">
          <a:xfrm>
            <a:off x="5486400" y="2819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2000" u="sng">
              <a:latin typeface="Arial" panose="020B0604020202020204" pitchFamily="34" charset="0"/>
            </a:endParaRPr>
          </a:p>
        </p:txBody>
      </p:sp>
      <p:sp>
        <p:nvSpPr>
          <p:cNvPr id="26626" name="AutoShape 3" descr="9k=">
            <a:extLst>
              <a:ext uri="{FF2B5EF4-FFF2-40B4-BE49-F238E27FC236}">
                <a16:creationId xmlns:a16="http://schemas.microsoft.com/office/drawing/2014/main" id="{245CE845-C665-5639-9804-CCC5DD876E9D}"/>
              </a:ext>
            </a:extLst>
          </p:cNvPr>
          <p:cNvSpPr>
            <a:spLocks noChangeAspect="1" noChangeArrowheads="1"/>
          </p:cNvSpPr>
          <p:nvPr/>
        </p:nvSpPr>
        <p:spPr bwMode="auto">
          <a:xfrm>
            <a:off x="5705475" y="3052764"/>
            <a:ext cx="7810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2000" u="sng">
              <a:latin typeface="Arial" panose="020B0604020202020204" pitchFamily="34" charset="0"/>
            </a:endParaRPr>
          </a:p>
        </p:txBody>
      </p:sp>
      <p:sp>
        <p:nvSpPr>
          <p:cNvPr id="26627" name="Rectangle 6">
            <a:extLst>
              <a:ext uri="{FF2B5EF4-FFF2-40B4-BE49-F238E27FC236}">
                <a16:creationId xmlns:a16="http://schemas.microsoft.com/office/drawing/2014/main" id="{CBA44E21-E4C0-555B-AA8A-DE5EC46C3377}"/>
              </a:ext>
            </a:extLst>
          </p:cNvPr>
          <p:cNvSpPr>
            <a:spLocks noGrp="1" noChangeArrowheads="1"/>
          </p:cNvSpPr>
          <p:nvPr>
            <p:ph type="ctrTitle"/>
          </p:nvPr>
        </p:nvSpPr>
        <p:spPr>
          <a:xfrm>
            <a:off x="1998663" y="260350"/>
            <a:ext cx="8058150" cy="1066800"/>
          </a:xfrm>
        </p:spPr>
        <p:txBody>
          <a:bodyPr/>
          <a:lstStyle/>
          <a:p>
            <a:pPr eaLnBrk="1" hangingPunct="1"/>
            <a:r>
              <a:rPr lang="en-GB" altLang="en-US" sz="3200"/>
              <a:t>In 1987 we suggested that the brain changes were developmental rather than degenerative</a:t>
            </a:r>
          </a:p>
        </p:txBody>
      </p:sp>
      <p:pic>
        <p:nvPicPr>
          <p:cNvPr id="26628" name="Picture 7" descr="trial2">
            <a:extLst>
              <a:ext uri="{FF2B5EF4-FFF2-40B4-BE49-F238E27FC236}">
                <a16:creationId xmlns:a16="http://schemas.microsoft.com/office/drawing/2014/main" id="{745D047B-AE8D-759D-8E54-049C8C63A9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54164" y="2249488"/>
            <a:ext cx="41814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8">
            <a:extLst>
              <a:ext uri="{FF2B5EF4-FFF2-40B4-BE49-F238E27FC236}">
                <a16:creationId xmlns:a16="http://schemas.microsoft.com/office/drawing/2014/main" id="{D2643FE1-8629-A5D4-CBE4-89697C0AD8BB}"/>
              </a:ext>
            </a:extLst>
          </p:cNvPr>
          <p:cNvSpPr txBox="1">
            <a:spLocks noChangeArrowheads="1"/>
          </p:cNvSpPr>
          <p:nvPr/>
        </p:nvSpPr>
        <p:spPr bwMode="auto">
          <a:xfrm>
            <a:off x="3905251" y="3124200"/>
            <a:ext cx="1908175" cy="2746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53640926-AAD7-44D8-BBD7-CCE9431645EC}">
              <a14:shadowObscured xmlns:a14="http://schemas.microsoft.com/office/drawing/2010/main" val="1"/>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200" u="sng">
                <a:latin typeface="Arial" panose="020B0604020202020204" pitchFamily="34" charset="0"/>
              </a:rPr>
              <a:t>SW Lewis and RMMurray</a:t>
            </a:r>
          </a:p>
        </p:txBody>
      </p:sp>
      <p:pic>
        <p:nvPicPr>
          <p:cNvPr id="26630" name="Picture 5">
            <a:extLst>
              <a:ext uri="{FF2B5EF4-FFF2-40B4-BE49-F238E27FC236}">
                <a16:creationId xmlns:a16="http://schemas.microsoft.com/office/drawing/2014/main" id="{CEF12C80-BEF2-49CF-6F1D-5E92EA6E08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24700" y="2427289"/>
            <a:ext cx="2616200" cy="2122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81320" dir="3080412" algn="ctr" rotWithShape="0">
                    <a:schemeClr val="tx1"/>
                  </a:outerShdw>
                </a:effectLst>
              </a14:hiddenEffects>
            </a:ext>
          </a:extLst>
        </p:spPr>
      </p:pic>
      <p:sp>
        <p:nvSpPr>
          <p:cNvPr id="2" name="TextBox 1">
            <a:extLst>
              <a:ext uri="{FF2B5EF4-FFF2-40B4-BE49-F238E27FC236}">
                <a16:creationId xmlns:a16="http://schemas.microsoft.com/office/drawing/2014/main" id="{E0F650AC-8DA8-665C-3A29-32CA0C518B44}"/>
              </a:ext>
            </a:extLst>
          </p:cNvPr>
          <p:cNvSpPr txBox="1"/>
          <p:nvPr/>
        </p:nvSpPr>
        <p:spPr>
          <a:xfrm>
            <a:off x="1975945" y="5675586"/>
            <a:ext cx="8099077" cy="646331"/>
          </a:xfrm>
          <a:prstGeom prst="rect">
            <a:avLst/>
          </a:prstGeom>
          <a:noFill/>
        </p:spPr>
        <p:txBody>
          <a:bodyPr wrap="none" rtlCol="0">
            <a:spAutoFit/>
          </a:bodyPr>
          <a:lstStyle/>
          <a:p>
            <a:r>
              <a:rPr lang="en-GB" altLang="en-US" dirty="0"/>
              <a:t>Over the next two decades it became accepted that the brain abnormalities were</a:t>
            </a:r>
          </a:p>
          <a:p>
            <a:r>
              <a:rPr lang="en-GB" altLang="en-US" dirty="0"/>
              <a:t>neurodevelopmental and not neurodegenerative</a:t>
            </a:r>
            <a:endParaRPr lang="en-US" dirty="0"/>
          </a:p>
        </p:txBody>
      </p:sp>
    </p:spTree>
    <p:extLst>
      <p:ext uri="{BB962C8B-B14F-4D97-AF65-F5344CB8AC3E}">
        <p14:creationId xmlns:p14="http://schemas.microsoft.com/office/powerpoint/2010/main" val="3588127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382983" y="323850"/>
            <a:ext cx="8105632" cy="9848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spAutoFit/>
          </a:bodyPr>
          <a:lstStyle>
            <a:lvl1pPr marL="342900" indent="-342900">
              <a:defRPr sz="2000">
                <a:solidFill>
                  <a:schemeClr val="tx1"/>
                </a:solidFill>
                <a:latin typeface="Arial" charset="0"/>
                <a:ea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GB" sz="3200" b="1" dirty="0">
                <a:solidFill>
                  <a:schemeClr val="accent1"/>
                </a:solidFill>
                <a:latin typeface="BureauGrotesqueFiveOne" charset="0"/>
              </a:rPr>
              <a:t>   However, in 2005, the pessimistic </a:t>
            </a:r>
            <a:r>
              <a:rPr lang="en-GB" sz="3200" b="1" dirty="0" err="1">
                <a:solidFill>
                  <a:schemeClr val="accent1"/>
                </a:solidFill>
                <a:latin typeface="BureauGrotesqueFiveOne" charset="0"/>
              </a:rPr>
              <a:t>Kraepelinians</a:t>
            </a:r>
            <a:r>
              <a:rPr lang="en-GB" sz="3200" b="1" dirty="0">
                <a:solidFill>
                  <a:schemeClr val="accent1"/>
                </a:solidFill>
                <a:latin typeface="BureauGrotesqueFiveOne" charset="0"/>
              </a:rPr>
              <a:t> began to rise from the grave!</a:t>
            </a:r>
          </a:p>
        </p:txBody>
      </p:sp>
      <p:pic>
        <p:nvPicPr>
          <p:cNvPr id="23554" name="Picture 4" descr="Grim_Reaper_2[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47325" y="50800"/>
            <a:ext cx="1844675" cy="184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7488" y="1952625"/>
            <a:ext cx="5903913" cy="198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03388" y="3775076"/>
            <a:ext cx="2273300" cy="282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4" descr="dracula-has-risen-from-the-grave-screenshot">
            <a:extLst>
              <a:ext uri="{FF2B5EF4-FFF2-40B4-BE49-F238E27FC236}">
                <a16:creationId xmlns:a16="http://schemas.microsoft.com/office/drawing/2014/main" id="{C2B50E3B-7352-B693-CEEA-9011AB0B07E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820" y="101601"/>
            <a:ext cx="1763712"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9052082-8AD9-0ACC-E666-E5E8A4DD0709}"/>
              </a:ext>
            </a:extLst>
          </p:cNvPr>
          <p:cNvSpPr txBox="1"/>
          <p:nvPr/>
        </p:nvSpPr>
        <p:spPr>
          <a:xfrm>
            <a:off x="5419171" y="4289612"/>
            <a:ext cx="6731073" cy="646331"/>
          </a:xfrm>
          <a:prstGeom prst="rect">
            <a:avLst/>
          </a:prstGeom>
          <a:noFill/>
        </p:spPr>
        <p:txBody>
          <a:bodyPr wrap="none" rtlCol="0">
            <a:spAutoFit/>
          </a:bodyPr>
          <a:lstStyle/>
          <a:p>
            <a:r>
              <a:rPr lang="en-US" dirty="0"/>
              <a:t>Schizophrenia causes loss of grey matter volume and this is prevented</a:t>
            </a:r>
          </a:p>
          <a:p>
            <a:r>
              <a:rPr lang="en-US" dirty="0"/>
              <a:t>by olanzapine but not haloperidol</a:t>
            </a:r>
          </a:p>
        </p:txBody>
      </p:sp>
      <p:sp>
        <p:nvSpPr>
          <p:cNvPr id="4" name="TextBox 3">
            <a:extLst>
              <a:ext uri="{FF2B5EF4-FFF2-40B4-BE49-F238E27FC236}">
                <a16:creationId xmlns:a16="http://schemas.microsoft.com/office/drawing/2014/main" id="{3FA9A852-1F48-EE3F-5CAA-B43F0B3C7565}"/>
              </a:ext>
            </a:extLst>
          </p:cNvPr>
          <p:cNvSpPr txBox="1"/>
          <p:nvPr/>
        </p:nvSpPr>
        <p:spPr>
          <a:xfrm>
            <a:off x="5459506" y="5392271"/>
            <a:ext cx="6824369" cy="369332"/>
          </a:xfrm>
          <a:prstGeom prst="rect">
            <a:avLst/>
          </a:prstGeom>
          <a:noFill/>
        </p:spPr>
        <p:txBody>
          <a:bodyPr wrap="none" rtlCol="0">
            <a:spAutoFit/>
          </a:bodyPr>
          <a:lstStyle/>
          <a:p>
            <a:r>
              <a:rPr lang="en-US" dirty="0">
                <a:solidFill>
                  <a:srgbClr val="FF0000"/>
                </a:solidFill>
              </a:rPr>
              <a:t>Haloperidol causes loss of grey matter volume but olanzapine doesn’t</a:t>
            </a:r>
          </a:p>
        </p:txBody>
      </p:sp>
    </p:spTree>
    <p:extLst>
      <p:ext uri="{BB962C8B-B14F-4D97-AF65-F5344CB8AC3E}">
        <p14:creationId xmlns:p14="http://schemas.microsoft.com/office/powerpoint/2010/main" val="21747573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E6C75-D282-FE42-A7DD-A052E5950EF6}"/>
              </a:ext>
            </a:extLst>
          </p:cNvPr>
          <p:cNvSpPr>
            <a:spLocks noGrp="1"/>
          </p:cNvSpPr>
          <p:nvPr>
            <p:ph type="title"/>
          </p:nvPr>
        </p:nvSpPr>
        <p:spPr>
          <a:xfrm>
            <a:off x="2286000" y="2434208"/>
            <a:ext cx="8511988" cy="1066800"/>
          </a:xfrm>
        </p:spPr>
        <p:txBody>
          <a:bodyPr>
            <a:normAutofit fontScale="90000"/>
          </a:bodyPr>
          <a:lstStyle/>
          <a:p>
            <a:r>
              <a:rPr lang="en-US" sz="3600" b="1" dirty="0"/>
              <a:t>Now we know that there are subtle brain changes in some people with schizophrenia before the onset of the illness i.e. they are </a:t>
            </a:r>
            <a:r>
              <a:rPr lang="en-US" sz="3600" b="1" dirty="0">
                <a:solidFill>
                  <a:srgbClr val="FF0000"/>
                </a:solidFill>
              </a:rPr>
              <a:t>developmental</a:t>
            </a:r>
            <a:r>
              <a:rPr lang="en-US" sz="3600" b="1" dirty="0"/>
              <a:t>.  </a:t>
            </a:r>
            <a:br>
              <a:rPr lang="en-US" sz="3600" b="1" dirty="0"/>
            </a:br>
            <a:br>
              <a:rPr lang="en-US" sz="3600" b="1" dirty="0"/>
            </a:br>
            <a:r>
              <a:rPr lang="en-US" sz="3600" b="1" dirty="0"/>
              <a:t>But after onset, </a:t>
            </a:r>
            <a:r>
              <a:rPr lang="en-US" sz="3600" b="1" dirty="0">
                <a:solidFill>
                  <a:srgbClr val="FF0000"/>
                </a:solidFill>
              </a:rPr>
              <a:t>the brain changes may be exacerbated by the life experiences of the patient;</a:t>
            </a:r>
            <a:r>
              <a:rPr lang="en-US" sz="3600" b="1" dirty="0"/>
              <a:t> antipsychotics, drug abuse, tobacco, metabolic syndrome, hypertension, diabetes, poverty, homelessness, poor diet</a:t>
            </a:r>
          </a:p>
        </p:txBody>
      </p:sp>
      <p:pic>
        <p:nvPicPr>
          <p:cNvPr id="4" name="Picture 11" descr="david marsden">
            <a:extLst>
              <a:ext uri="{FF2B5EF4-FFF2-40B4-BE49-F238E27FC236}">
                <a16:creationId xmlns:a16="http://schemas.microsoft.com/office/drawing/2014/main" id="{636D9501-26F4-D26F-8B6B-8AC28D4F1CF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6682" y="5110149"/>
            <a:ext cx="995035" cy="116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4D62E47-056E-B263-39D1-444EF6C8C83E}"/>
              </a:ext>
            </a:extLst>
          </p:cNvPr>
          <p:cNvSpPr txBox="1"/>
          <p:nvPr/>
        </p:nvSpPr>
        <p:spPr>
          <a:xfrm>
            <a:off x="3697941" y="5634318"/>
            <a:ext cx="5231369" cy="369332"/>
          </a:xfrm>
          <a:prstGeom prst="rect">
            <a:avLst/>
          </a:prstGeom>
          <a:noFill/>
        </p:spPr>
        <p:txBody>
          <a:bodyPr wrap="none" rtlCol="0">
            <a:spAutoFit/>
          </a:bodyPr>
          <a:lstStyle/>
          <a:p>
            <a:r>
              <a:rPr lang="en-US" dirty="0">
                <a:solidFill>
                  <a:srgbClr val="FF0000"/>
                </a:solidFill>
              </a:rPr>
              <a:t>I.E. MARSDEN WAS PROVEN RIGHT (POSTHUMOUSLY)</a:t>
            </a:r>
          </a:p>
        </p:txBody>
      </p:sp>
    </p:spTree>
    <p:extLst>
      <p:ext uri="{BB962C8B-B14F-4D97-AF65-F5344CB8AC3E}">
        <p14:creationId xmlns:p14="http://schemas.microsoft.com/office/powerpoint/2010/main" val="80272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71071-6323-6AE1-57AB-C0144A4124B8}"/>
              </a:ext>
            </a:extLst>
          </p:cNvPr>
          <p:cNvSpPr>
            <a:spLocks noGrp="1"/>
          </p:cNvSpPr>
          <p:nvPr>
            <p:ph type="title"/>
          </p:nvPr>
        </p:nvSpPr>
        <p:spPr>
          <a:xfrm>
            <a:off x="838200" y="2439251"/>
            <a:ext cx="10515600" cy="1325563"/>
          </a:xfrm>
        </p:spPr>
        <p:txBody>
          <a:bodyPr/>
          <a:lstStyle/>
          <a:p>
            <a:r>
              <a:rPr lang="en-US" dirty="0">
                <a:solidFill>
                  <a:srgbClr val="FF0000"/>
                </a:solidFill>
              </a:rPr>
              <a:t>Is the incidence of schizophrenia the </a:t>
            </a:r>
            <a:br>
              <a:rPr lang="en-US" dirty="0">
                <a:solidFill>
                  <a:srgbClr val="FF0000"/>
                </a:solidFill>
              </a:rPr>
            </a:br>
            <a:r>
              <a:rPr lang="en-US" dirty="0">
                <a:solidFill>
                  <a:srgbClr val="FF0000"/>
                </a:solidFill>
              </a:rPr>
              <a:t>same everywhere?</a:t>
            </a:r>
          </a:p>
        </p:txBody>
      </p:sp>
    </p:spTree>
    <p:extLst>
      <p:ext uri="{BB962C8B-B14F-4D97-AF65-F5344CB8AC3E}">
        <p14:creationId xmlns:p14="http://schemas.microsoft.com/office/powerpoint/2010/main" val="4049910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B57B2-5000-784E-44B0-FCA2388419B9}"/>
              </a:ext>
            </a:extLst>
          </p:cNvPr>
          <p:cNvPicPr>
            <a:picLocks noChangeAspect="1"/>
          </p:cNvPicPr>
          <p:nvPr/>
        </p:nvPicPr>
        <p:blipFill>
          <a:blip r:embed="rId2"/>
          <a:stretch>
            <a:fillRect/>
          </a:stretch>
        </p:blipFill>
        <p:spPr>
          <a:xfrm>
            <a:off x="689788" y="692727"/>
            <a:ext cx="7476312" cy="3784023"/>
          </a:xfrm>
          <a:prstGeom prst="rect">
            <a:avLst/>
          </a:prstGeom>
        </p:spPr>
      </p:pic>
      <p:pic>
        <p:nvPicPr>
          <p:cNvPr id="1026" name="Picture 2" descr="Norman Sartorius – Rethinking">
            <a:extLst>
              <a:ext uri="{FF2B5EF4-FFF2-40B4-BE49-F238E27FC236}">
                <a16:creationId xmlns:a16="http://schemas.microsoft.com/office/drawing/2014/main" id="{8E96C2EF-3C3C-2F09-B1ED-40515C68D2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77748" y="202621"/>
            <a:ext cx="3135744" cy="21636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414EFB-52D7-8500-FDCD-CAE330CE825F}"/>
              </a:ext>
            </a:extLst>
          </p:cNvPr>
          <p:cNvSpPr txBox="1"/>
          <p:nvPr/>
        </p:nvSpPr>
        <p:spPr>
          <a:xfrm>
            <a:off x="1219200" y="4405743"/>
            <a:ext cx="9212410" cy="1384995"/>
          </a:xfrm>
          <a:prstGeom prst="rect">
            <a:avLst/>
          </a:prstGeom>
          <a:noFill/>
        </p:spPr>
        <p:txBody>
          <a:bodyPr wrap="square" rtlCol="0">
            <a:spAutoFit/>
          </a:bodyPr>
          <a:lstStyle/>
          <a:p>
            <a:r>
              <a:rPr lang="en-US" sz="2800" dirty="0">
                <a:solidFill>
                  <a:srgbClr val="FF0000"/>
                </a:solidFill>
              </a:rPr>
              <a:t>“These results provide strong support for the notion that schizophrenic illnesses occur with similar frequency in different  populations”</a:t>
            </a:r>
          </a:p>
        </p:txBody>
      </p:sp>
      <p:sp>
        <p:nvSpPr>
          <p:cNvPr id="8" name="TextBox 7">
            <a:extLst>
              <a:ext uri="{FF2B5EF4-FFF2-40B4-BE49-F238E27FC236}">
                <a16:creationId xmlns:a16="http://schemas.microsoft.com/office/drawing/2014/main" id="{3873E9E0-62A1-CB7C-DCE0-F18B6244F1D5}"/>
              </a:ext>
            </a:extLst>
          </p:cNvPr>
          <p:cNvSpPr txBox="1"/>
          <p:nvPr/>
        </p:nvSpPr>
        <p:spPr>
          <a:xfrm>
            <a:off x="3047999" y="6084511"/>
            <a:ext cx="4502728" cy="461665"/>
          </a:xfrm>
          <a:prstGeom prst="rect">
            <a:avLst/>
          </a:prstGeom>
          <a:noFill/>
        </p:spPr>
        <p:txBody>
          <a:bodyPr wrap="square">
            <a:spAutoFit/>
          </a:bodyPr>
          <a:lstStyle/>
          <a:p>
            <a:r>
              <a:rPr lang="en-US" sz="2400" b="1" dirty="0">
                <a:solidFill>
                  <a:schemeClr val="accent1">
                    <a:lumMod val="75000"/>
                  </a:schemeClr>
                </a:solidFill>
              </a:rPr>
              <a:t>BUT IS THIS TRUE</a:t>
            </a:r>
            <a:r>
              <a:rPr lang="en-US" sz="1800" b="1" dirty="0">
                <a:solidFill>
                  <a:schemeClr val="accent1">
                    <a:lumMod val="75000"/>
                  </a:schemeClr>
                </a:solidFill>
              </a:rPr>
              <a:t>?</a:t>
            </a:r>
          </a:p>
        </p:txBody>
      </p:sp>
    </p:spTree>
    <p:extLst>
      <p:ext uri="{BB962C8B-B14F-4D97-AF65-F5344CB8AC3E}">
        <p14:creationId xmlns:p14="http://schemas.microsoft.com/office/powerpoint/2010/main" val="286205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7B8C2A0-52CE-D7C7-2CB2-AD2E73C7CFED}"/>
            </a:ext>
          </a:extLst>
        </p:cNvPr>
        <p:cNvGrpSpPr/>
        <p:nvPr/>
      </p:nvGrpSpPr>
      <p:grpSpPr>
        <a:xfrm>
          <a:off x="0" y="0"/>
          <a:ext cx="0" cy="0"/>
          <a:chOff x="0" y="0"/>
          <a:chExt cx="0" cy="0"/>
        </a:xfrm>
      </p:grpSpPr>
      <p:sp>
        <p:nvSpPr>
          <p:cNvPr id="24578" name="Text Box 2">
            <a:extLst>
              <a:ext uri="{FF2B5EF4-FFF2-40B4-BE49-F238E27FC236}">
                <a16:creationId xmlns:a16="http://schemas.microsoft.com/office/drawing/2014/main" id="{F1668902-14C9-3139-B5EB-881AB88E89F8}"/>
              </a:ext>
            </a:extLst>
          </p:cNvPr>
          <p:cNvSpPr txBox="1">
            <a:spLocks noChangeArrowheads="1"/>
          </p:cNvSpPr>
          <p:nvPr/>
        </p:nvSpPr>
        <p:spPr bwMode="auto">
          <a:xfrm>
            <a:off x="1849438" y="549275"/>
            <a:ext cx="88185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Arial" panose="020B0604020202020204" pitchFamily="34" charset="0"/>
                <a:cs typeface="Arial" panose="020B0604020202020204" pitchFamily="34" charset="0"/>
              </a:defRPr>
            </a:lvl1pPr>
            <a:lvl2pPr marL="742950" indent="-285750" eaLnBrk="0" hangingPunct="0">
              <a:defRPr sz="4400" b="1">
                <a:solidFill>
                  <a:srgbClr val="FFFF00"/>
                </a:solidFill>
                <a:latin typeface="Arial" panose="020B0604020202020204" pitchFamily="34" charset="0"/>
                <a:cs typeface="Arial" panose="020B0604020202020204" pitchFamily="34" charset="0"/>
              </a:defRPr>
            </a:lvl2pPr>
            <a:lvl3pPr marL="1143000" indent="-228600" eaLnBrk="0" hangingPunct="0">
              <a:defRPr sz="4400" b="1">
                <a:solidFill>
                  <a:srgbClr val="FFFF00"/>
                </a:solidFill>
                <a:latin typeface="Arial" panose="020B0604020202020204" pitchFamily="34" charset="0"/>
                <a:cs typeface="Arial" panose="020B0604020202020204" pitchFamily="34" charset="0"/>
              </a:defRPr>
            </a:lvl3pPr>
            <a:lvl4pPr marL="1600200" indent="-228600" eaLnBrk="0" hangingPunct="0">
              <a:defRPr sz="4400" b="1">
                <a:solidFill>
                  <a:srgbClr val="FFFF00"/>
                </a:solidFill>
                <a:latin typeface="Arial" panose="020B0604020202020204" pitchFamily="34" charset="0"/>
                <a:cs typeface="Arial" panose="020B0604020202020204" pitchFamily="34" charset="0"/>
              </a:defRPr>
            </a:lvl4pPr>
            <a:lvl5pPr marL="2057400" indent="-228600" eaLnBrk="0" hangingPunct="0">
              <a:defRPr sz="4400" b="1">
                <a:solidFill>
                  <a:srgbClr val="FFFF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9pPr>
          </a:lstStyle>
          <a:p>
            <a:pPr algn="ctr" eaLnBrk="1" hangingPunct="1">
              <a:spcBef>
                <a:spcPct val="50000"/>
              </a:spcBef>
            </a:pPr>
            <a:endParaRPr lang="en-US" altLang="en-US" sz="3200">
              <a:ea typeface="ＭＳ Ｐゴシック" panose="020B0600070205080204" pitchFamily="34" charset="-128"/>
            </a:endParaRPr>
          </a:p>
        </p:txBody>
      </p:sp>
      <p:grpSp>
        <p:nvGrpSpPr>
          <p:cNvPr id="24579" name="Group 3">
            <a:extLst>
              <a:ext uri="{FF2B5EF4-FFF2-40B4-BE49-F238E27FC236}">
                <a16:creationId xmlns:a16="http://schemas.microsoft.com/office/drawing/2014/main" id="{92E622D7-9C95-74A3-A0B6-B38DB7BB47C1}"/>
              </a:ext>
            </a:extLst>
          </p:cNvPr>
          <p:cNvGrpSpPr>
            <a:grpSpLocks/>
          </p:cNvGrpSpPr>
          <p:nvPr/>
        </p:nvGrpSpPr>
        <p:grpSpPr bwMode="auto">
          <a:xfrm>
            <a:off x="6613526" y="2322514"/>
            <a:ext cx="2930525" cy="3602037"/>
            <a:chOff x="96" y="1440"/>
            <a:chExt cx="2256" cy="2496"/>
          </a:xfrm>
        </p:grpSpPr>
        <p:pic>
          <p:nvPicPr>
            <p:cNvPr id="24592" name="Picture 4">
              <a:extLst>
                <a:ext uri="{FF2B5EF4-FFF2-40B4-BE49-F238E27FC236}">
                  <a16:creationId xmlns:a16="http://schemas.microsoft.com/office/drawing/2014/main" id="{86440DAC-0E6D-5DC2-12AA-E31F13B1014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 y="1440"/>
              <a:ext cx="2256"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93" name="Oval 5">
              <a:extLst>
                <a:ext uri="{FF2B5EF4-FFF2-40B4-BE49-F238E27FC236}">
                  <a16:creationId xmlns:a16="http://schemas.microsoft.com/office/drawing/2014/main" id="{82BF33F5-585E-3812-C3FA-CEDB58E1387D}"/>
                </a:ext>
              </a:extLst>
            </p:cNvPr>
            <p:cNvSpPr>
              <a:spLocks noChangeArrowheads="1"/>
            </p:cNvSpPr>
            <p:nvPr/>
          </p:nvSpPr>
          <p:spPr bwMode="auto">
            <a:xfrm>
              <a:off x="2016" y="3264"/>
              <a:ext cx="144" cy="144"/>
            </a:xfrm>
            <a:prstGeom prst="ellipse">
              <a:avLst/>
            </a:prstGeom>
            <a:solidFill>
              <a:schemeClr val="tx1"/>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b="1">
                  <a:solidFill>
                    <a:srgbClr val="FFFF00"/>
                  </a:solidFill>
                  <a:latin typeface="Arial" panose="020B0604020202020204" pitchFamily="34" charset="0"/>
                  <a:cs typeface="Arial" panose="020B0604020202020204" pitchFamily="34" charset="0"/>
                </a:defRPr>
              </a:lvl1pPr>
              <a:lvl2pPr marL="742950" indent="-285750" eaLnBrk="0" hangingPunct="0">
                <a:defRPr sz="4400" b="1">
                  <a:solidFill>
                    <a:srgbClr val="FFFF00"/>
                  </a:solidFill>
                  <a:latin typeface="Arial" panose="020B0604020202020204" pitchFamily="34" charset="0"/>
                  <a:cs typeface="Arial" panose="020B0604020202020204" pitchFamily="34" charset="0"/>
                </a:defRPr>
              </a:lvl2pPr>
              <a:lvl3pPr marL="1143000" indent="-228600" eaLnBrk="0" hangingPunct="0">
                <a:defRPr sz="4400" b="1">
                  <a:solidFill>
                    <a:srgbClr val="FFFF00"/>
                  </a:solidFill>
                  <a:latin typeface="Arial" panose="020B0604020202020204" pitchFamily="34" charset="0"/>
                  <a:cs typeface="Arial" panose="020B0604020202020204" pitchFamily="34" charset="0"/>
                </a:defRPr>
              </a:lvl3pPr>
              <a:lvl4pPr marL="1600200" indent="-228600" eaLnBrk="0" hangingPunct="0">
                <a:defRPr sz="4400" b="1">
                  <a:solidFill>
                    <a:srgbClr val="FFFF00"/>
                  </a:solidFill>
                  <a:latin typeface="Arial" panose="020B0604020202020204" pitchFamily="34" charset="0"/>
                  <a:cs typeface="Arial" panose="020B0604020202020204" pitchFamily="34" charset="0"/>
                </a:defRPr>
              </a:lvl4pPr>
              <a:lvl5pPr marL="2057400" indent="-228600" eaLnBrk="0" hangingPunct="0">
                <a:defRPr sz="4400" b="1">
                  <a:solidFill>
                    <a:srgbClr val="FFFF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594" name="Oval 6">
              <a:extLst>
                <a:ext uri="{FF2B5EF4-FFF2-40B4-BE49-F238E27FC236}">
                  <a16:creationId xmlns:a16="http://schemas.microsoft.com/office/drawing/2014/main" id="{23C691A1-6FBC-1ECF-4F52-D229E44E8FC2}"/>
                </a:ext>
              </a:extLst>
            </p:cNvPr>
            <p:cNvSpPr>
              <a:spLocks noChangeArrowheads="1"/>
            </p:cNvSpPr>
            <p:nvPr/>
          </p:nvSpPr>
          <p:spPr bwMode="auto">
            <a:xfrm>
              <a:off x="1872" y="2928"/>
              <a:ext cx="96" cy="96"/>
            </a:xfrm>
            <a:prstGeom prst="ellipse">
              <a:avLst/>
            </a:prstGeom>
            <a:solidFill>
              <a:schemeClr val="tx1"/>
            </a:solidFill>
            <a:ln w="9525">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b="1">
                  <a:solidFill>
                    <a:srgbClr val="FFFF00"/>
                  </a:solidFill>
                  <a:latin typeface="Arial" panose="020B0604020202020204" pitchFamily="34" charset="0"/>
                  <a:cs typeface="Arial" panose="020B0604020202020204" pitchFamily="34" charset="0"/>
                </a:defRPr>
              </a:lvl1pPr>
              <a:lvl2pPr marL="742950" indent="-285750" eaLnBrk="0" hangingPunct="0">
                <a:defRPr sz="4400" b="1">
                  <a:solidFill>
                    <a:srgbClr val="FFFF00"/>
                  </a:solidFill>
                  <a:latin typeface="Arial" panose="020B0604020202020204" pitchFamily="34" charset="0"/>
                  <a:cs typeface="Arial" panose="020B0604020202020204" pitchFamily="34" charset="0"/>
                </a:defRPr>
              </a:lvl2pPr>
              <a:lvl3pPr marL="1143000" indent="-228600" eaLnBrk="0" hangingPunct="0">
                <a:defRPr sz="4400" b="1">
                  <a:solidFill>
                    <a:srgbClr val="FFFF00"/>
                  </a:solidFill>
                  <a:latin typeface="Arial" panose="020B0604020202020204" pitchFamily="34" charset="0"/>
                  <a:cs typeface="Arial" panose="020B0604020202020204" pitchFamily="34" charset="0"/>
                </a:defRPr>
              </a:lvl3pPr>
              <a:lvl4pPr marL="1600200" indent="-228600" eaLnBrk="0" hangingPunct="0">
                <a:defRPr sz="4400" b="1">
                  <a:solidFill>
                    <a:srgbClr val="FFFF00"/>
                  </a:solidFill>
                  <a:latin typeface="Arial" panose="020B0604020202020204" pitchFamily="34" charset="0"/>
                  <a:cs typeface="Arial" panose="020B0604020202020204" pitchFamily="34" charset="0"/>
                </a:defRPr>
              </a:lvl4pPr>
              <a:lvl5pPr marL="2057400" indent="-228600" eaLnBrk="0" hangingPunct="0">
                <a:defRPr sz="4400" b="1">
                  <a:solidFill>
                    <a:srgbClr val="FFFF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595" name="Oval 7">
              <a:extLst>
                <a:ext uri="{FF2B5EF4-FFF2-40B4-BE49-F238E27FC236}">
                  <a16:creationId xmlns:a16="http://schemas.microsoft.com/office/drawing/2014/main" id="{84D76336-8F05-EC5F-F5E8-4BD610D4A00A}"/>
                </a:ext>
              </a:extLst>
            </p:cNvPr>
            <p:cNvSpPr>
              <a:spLocks noChangeArrowheads="1"/>
            </p:cNvSpPr>
            <p:nvPr/>
          </p:nvSpPr>
          <p:spPr bwMode="auto">
            <a:xfrm>
              <a:off x="1610" y="3249"/>
              <a:ext cx="96" cy="96"/>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b="1">
                  <a:solidFill>
                    <a:srgbClr val="FFFF00"/>
                  </a:solidFill>
                  <a:latin typeface="Arial" panose="020B0604020202020204" pitchFamily="34" charset="0"/>
                  <a:cs typeface="Arial" panose="020B0604020202020204" pitchFamily="34" charset="0"/>
                </a:defRPr>
              </a:lvl1pPr>
              <a:lvl2pPr marL="742950" indent="-285750" eaLnBrk="0" hangingPunct="0">
                <a:defRPr sz="4400" b="1">
                  <a:solidFill>
                    <a:srgbClr val="FFFF00"/>
                  </a:solidFill>
                  <a:latin typeface="Arial" panose="020B0604020202020204" pitchFamily="34" charset="0"/>
                  <a:cs typeface="Arial" panose="020B0604020202020204" pitchFamily="34" charset="0"/>
                </a:defRPr>
              </a:lvl2pPr>
              <a:lvl3pPr marL="1143000" indent="-228600" eaLnBrk="0" hangingPunct="0">
                <a:defRPr sz="4400" b="1">
                  <a:solidFill>
                    <a:srgbClr val="FFFF00"/>
                  </a:solidFill>
                  <a:latin typeface="Arial" panose="020B0604020202020204" pitchFamily="34" charset="0"/>
                  <a:cs typeface="Arial" panose="020B0604020202020204" pitchFamily="34" charset="0"/>
                </a:defRPr>
              </a:lvl3pPr>
              <a:lvl4pPr marL="1600200" indent="-228600" eaLnBrk="0" hangingPunct="0">
                <a:defRPr sz="4400" b="1">
                  <a:solidFill>
                    <a:srgbClr val="FFFF00"/>
                  </a:solidFill>
                  <a:latin typeface="Arial" panose="020B0604020202020204" pitchFamily="34" charset="0"/>
                  <a:cs typeface="Arial" panose="020B0604020202020204" pitchFamily="34" charset="0"/>
                </a:defRPr>
              </a:lvl4pPr>
              <a:lvl5pPr marL="2057400" indent="-228600" eaLnBrk="0" hangingPunct="0">
                <a:defRPr sz="4400" b="1">
                  <a:solidFill>
                    <a:srgbClr val="FFFF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4580" name="Text Box 8">
            <a:extLst>
              <a:ext uri="{FF2B5EF4-FFF2-40B4-BE49-F238E27FC236}">
                <a16:creationId xmlns:a16="http://schemas.microsoft.com/office/drawing/2014/main" id="{501E4CEA-96D3-11CA-4722-3B64E0BFDA8B}"/>
              </a:ext>
            </a:extLst>
          </p:cNvPr>
          <p:cNvSpPr txBox="1">
            <a:spLocks noChangeArrowheads="1"/>
          </p:cNvSpPr>
          <p:nvPr/>
        </p:nvSpPr>
        <p:spPr bwMode="auto">
          <a:xfrm>
            <a:off x="9229726" y="4859338"/>
            <a:ext cx="12874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Arial" panose="020B0604020202020204" pitchFamily="34" charset="0"/>
                <a:cs typeface="Arial" panose="020B0604020202020204" pitchFamily="34" charset="0"/>
              </a:defRPr>
            </a:lvl1pPr>
            <a:lvl2pPr marL="742950" indent="-285750" eaLnBrk="0" hangingPunct="0">
              <a:defRPr sz="4400" b="1">
                <a:solidFill>
                  <a:srgbClr val="FFFF00"/>
                </a:solidFill>
                <a:latin typeface="Arial" panose="020B0604020202020204" pitchFamily="34" charset="0"/>
                <a:cs typeface="Arial" panose="020B0604020202020204" pitchFamily="34" charset="0"/>
              </a:defRPr>
            </a:lvl2pPr>
            <a:lvl3pPr marL="1143000" indent="-228600" eaLnBrk="0" hangingPunct="0">
              <a:defRPr sz="4400" b="1">
                <a:solidFill>
                  <a:srgbClr val="FFFF00"/>
                </a:solidFill>
                <a:latin typeface="Arial" panose="020B0604020202020204" pitchFamily="34" charset="0"/>
                <a:cs typeface="Arial" panose="020B0604020202020204" pitchFamily="34" charset="0"/>
              </a:defRPr>
            </a:lvl3pPr>
            <a:lvl4pPr marL="1600200" indent="-228600" eaLnBrk="0" hangingPunct="0">
              <a:defRPr sz="4400" b="1">
                <a:solidFill>
                  <a:srgbClr val="FFFF00"/>
                </a:solidFill>
                <a:latin typeface="Arial" panose="020B0604020202020204" pitchFamily="34" charset="0"/>
                <a:cs typeface="Arial" panose="020B0604020202020204" pitchFamily="34" charset="0"/>
              </a:defRPr>
            </a:lvl4pPr>
            <a:lvl5pPr marL="2057400" indent="-228600" eaLnBrk="0" hangingPunct="0">
              <a:defRPr sz="4400" b="1">
                <a:solidFill>
                  <a:srgbClr val="FFFF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9pPr>
          </a:lstStyle>
          <a:p>
            <a:pPr algn="r" eaLnBrk="1" hangingPunct="1"/>
            <a:r>
              <a:rPr lang="en-GB" altLang="en-US" sz="1400">
                <a:solidFill>
                  <a:schemeClr val="tx1"/>
                </a:solidFill>
                <a:ea typeface="ＭＳ Ｐゴシック" panose="020B0600070205080204" pitchFamily="34" charset="-128"/>
              </a:rPr>
              <a:t>South East</a:t>
            </a:r>
          </a:p>
          <a:p>
            <a:pPr algn="r" eaLnBrk="1" hangingPunct="1"/>
            <a:r>
              <a:rPr lang="en-GB" altLang="en-US" sz="1400">
                <a:solidFill>
                  <a:schemeClr val="tx1"/>
                </a:solidFill>
                <a:ea typeface="ＭＳ Ｐゴシック" panose="020B0600070205080204" pitchFamily="34" charset="-128"/>
              </a:rPr>
              <a:t>London</a:t>
            </a:r>
            <a:endParaRPr lang="en-US" altLang="en-US" sz="1400">
              <a:solidFill>
                <a:schemeClr val="tx1"/>
              </a:solidFill>
              <a:ea typeface="ＭＳ Ｐゴシック" panose="020B0600070205080204" pitchFamily="34" charset="-128"/>
            </a:endParaRPr>
          </a:p>
        </p:txBody>
      </p:sp>
      <p:sp>
        <p:nvSpPr>
          <p:cNvPr id="24581" name="Text Box 9">
            <a:extLst>
              <a:ext uri="{FF2B5EF4-FFF2-40B4-BE49-F238E27FC236}">
                <a16:creationId xmlns:a16="http://schemas.microsoft.com/office/drawing/2014/main" id="{97F15E0A-82AF-AB48-2547-C8E569325CFB}"/>
              </a:ext>
            </a:extLst>
          </p:cNvPr>
          <p:cNvSpPr txBox="1">
            <a:spLocks noChangeArrowheads="1"/>
          </p:cNvSpPr>
          <p:nvPr/>
        </p:nvSpPr>
        <p:spPr bwMode="auto">
          <a:xfrm>
            <a:off x="6807201" y="5011739"/>
            <a:ext cx="1287463"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Arial" panose="020B0604020202020204" pitchFamily="34" charset="0"/>
                <a:cs typeface="Arial" panose="020B0604020202020204" pitchFamily="34" charset="0"/>
              </a:defRPr>
            </a:lvl1pPr>
            <a:lvl2pPr marL="742950" indent="-285750" eaLnBrk="0" hangingPunct="0">
              <a:defRPr sz="4400" b="1">
                <a:solidFill>
                  <a:srgbClr val="FFFF00"/>
                </a:solidFill>
                <a:latin typeface="Arial" panose="020B0604020202020204" pitchFamily="34" charset="0"/>
                <a:cs typeface="Arial" panose="020B0604020202020204" pitchFamily="34" charset="0"/>
              </a:defRPr>
            </a:lvl2pPr>
            <a:lvl3pPr marL="1143000" indent="-228600" eaLnBrk="0" hangingPunct="0">
              <a:defRPr sz="4400" b="1">
                <a:solidFill>
                  <a:srgbClr val="FFFF00"/>
                </a:solidFill>
                <a:latin typeface="Arial" panose="020B0604020202020204" pitchFamily="34" charset="0"/>
                <a:cs typeface="Arial" panose="020B0604020202020204" pitchFamily="34" charset="0"/>
              </a:defRPr>
            </a:lvl3pPr>
            <a:lvl4pPr marL="1600200" indent="-228600" eaLnBrk="0" hangingPunct="0">
              <a:defRPr sz="4400" b="1">
                <a:solidFill>
                  <a:srgbClr val="FFFF00"/>
                </a:solidFill>
                <a:latin typeface="Arial" panose="020B0604020202020204" pitchFamily="34" charset="0"/>
                <a:cs typeface="Arial" panose="020B0604020202020204" pitchFamily="34" charset="0"/>
              </a:defRPr>
            </a:lvl4pPr>
            <a:lvl5pPr marL="2057400" indent="-228600" eaLnBrk="0" hangingPunct="0">
              <a:defRPr sz="4400" b="1">
                <a:solidFill>
                  <a:srgbClr val="FFFF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9pPr>
          </a:lstStyle>
          <a:p>
            <a:pPr algn="r" eaLnBrk="1" hangingPunct="1">
              <a:spcBef>
                <a:spcPct val="50000"/>
              </a:spcBef>
            </a:pPr>
            <a:r>
              <a:rPr lang="en-GB" altLang="en-US" sz="1400">
                <a:solidFill>
                  <a:schemeClr val="tx1"/>
                </a:solidFill>
                <a:ea typeface="ＭＳ Ｐゴシック" panose="020B0600070205080204" pitchFamily="34" charset="-128"/>
              </a:rPr>
              <a:t>Bristol</a:t>
            </a:r>
            <a:endParaRPr lang="en-US" altLang="en-US" sz="1400">
              <a:solidFill>
                <a:schemeClr val="tx1"/>
              </a:solidFill>
              <a:ea typeface="ＭＳ Ｐゴシック" panose="020B0600070205080204" pitchFamily="34" charset="-128"/>
            </a:endParaRPr>
          </a:p>
        </p:txBody>
      </p:sp>
      <p:sp>
        <p:nvSpPr>
          <p:cNvPr id="24582" name="Text Box 10">
            <a:extLst>
              <a:ext uri="{FF2B5EF4-FFF2-40B4-BE49-F238E27FC236}">
                <a16:creationId xmlns:a16="http://schemas.microsoft.com/office/drawing/2014/main" id="{1A582C77-F5A6-B752-4066-FB5DB3529502}"/>
              </a:ext>
            </a:extLst>
          </p:cNvPr>
          <p:cNvSpPr txBox="1">
            <a:spLocks noChangeArrowheads="1"/>
          </p:cNvSpPr>
          <p:nvPr/>
        </p:nvSpPr>
        <p:spPr bwMode="auto">
          <a:xfrm>
            <a:off x="8983663" y="4179888"/>
            <a:ext cx="1377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Arial" panose="020B0604020202020204" pitchFamily="34" charset="0"/>
                <a:cs typeface="Arial" panose="020B0604020202020204" pitchFamily="34" charset="0"/>
              </a:defRPr>
            </a:lvl1pPr>
            <a:lvl2pPr marL="742950" indent="-285750" eaLnBrk="0" hangingPunct="0">
              <a:defRPr sz="4400" b="1">
                <a:solidFill>
                  <a:srgbClr val="FFFF00"/>
                </a:solidFill>
                <a:latin typeface="Arial" panose="020B0604020202020204" pitchFamily="34" charset="0"/>
                <a:cs typeface="Arial" panose="020B0604020202020204" pitchFamily="34" charset="0"/>
              </a:defRPr>
            </a:lvl2pPr>
            <a:lvl3pPr marL="1143000" indent="-228600" eaLnBrk="0" hangingPunct="0">
              <a:defRPr sz="4400" b="1">
                <a:solidFill>
                  <a:srgbClr val="FFFF00"/>
                </a:solidFill>
                <a:latin typeface="Arial" panose="020B0604020202020204" pitchFamily="34" charset="0"/>
                <a:cs typeface="Arial" panose="020B0604020202020204" pitchFamily="34" charset="0"/>
              </a:defRPr>
            </a:lvl3pPr>
            <a:lvl4pPr marL="1600200" indent="-228600" eaLnBrk="0" hangingPunct="0">
              <a:defRPr sz="4400" b="1">
                <a:solidFill>
                  <a:srgbClr val="FFFF00"/>
                </a:solidFill>
                <a:latin typeface="Arial" panose="020B0604020202020204" pitchFamily="34" charset="0"/>
                <a:cs typeface="Arial" panose="020B0604020202020204" pitchFamily="34" charset="0"/>
              </a:defRPr>
            </a:lvl4pPr>
            <a:lvl5pPr marL="2057400" indent="-228600" eaLnBrk="0" hangingPunct="0">
              <a:defRPr sz="4400" b="1">
                <a:solidFill>
                  <a:srgbClr val="FFFF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9pPr>
          </a:lstStyle>
          <a:p>
            <a:pPr algn="r" eaLnBrk="1" hangingPunct="1">
              <a:spcBef>
                <a:spcPct val="50000"/>
              </a:spcBef>
            </a:pPr>
            <a:r>
              <a:rPr lang="en-GB" altLang="en-US" sz="1400">
                <a:solidFill>
                  <a:schemeClr val="tx1"/>
                </a:solidFill>
                <a:ea typeface="ＭＳ Ｐゴシック" panose="020B0600070205080204" pitchFamily="34" charset="-128"/>
              </a:rPr>
              <a:t>Nottingham</a:t>
            </a:r>
            <a:endParaRPr lang="en-US" altLang="en-US" sz="1400">
              <a:solidFill>
                <a:schemeClr val="tx1"/>
              </a:solidFill>
              <a:ea typeface="ＭＳ Ｐゴシック" panose="020B0600070205080204" pitchFamily="34" charset="-128"/>
            </a:endParaRPr>
          </a:p>
        </p:txBody>
      </p:sp>
      <p:sp>
        <p:nvSpPr>
          <p:cNvPr id="24583" name="Rectangle 11">
            <a:extLst>
              <a:ext uri="{FF2B5EF4-FFF2-40B4-BE49-F238E27FC236}">
                <a16:creationId xmlns:a16="http://schemas.microsoft.com/office/drawing/2014/main" id="{CDE250AB-202E-65CA-63E5-542B523BD1AC}"/>
              </a:ext>
            </a:extLst>
          </p:cNvPr>
          <p:cNvSpPr>
            <a:spLocks noGrp="1" noChangeArrowheads="1"/>
          </p:cNvSpPr>
          <p:nvPr>
            <p:ph type="body" sz="half" idx="1"/>
          </p:nvPr>
        </p:nvSpPr>
        <p:spPr>
          <a:xfrm>
            <a:off x="1873250" y="2230438"/>
            <a:ext cx="5119688" cy="17081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2075" tIns="46038" rIns="92075" bIns="46038" rtlCol="0">
            <a:normAutofit/>
          </a:bodyPr>
          <a:lstStyle/>
          <a:p>
            <a:pPr marL="533400" indent="-533400"/>
            <a:r>
              <a:rPr lang="en-GB" altLang="en-US" sz="1800"/>
              <a:t>All individuals 16-65 years living in three defined city areas who presented to psychiatric services with their first psychotic episode</a:t>
            </a:r>
          </a:p>
        </p:txBody>
      </p:sp>
      <p:sp>
        <p:nvSpPr>
          <p:cNvPr id="24584" name="Rectangle 12">
            <a:extLst>
              <a:ext uri="{FF2B5EF4-FFF2-40B4-BE49-F238E27FC236}">
                <a16:creationId xmlns:a16="http://schemas.microsoft.com/office/drawing/2014/main" id="{2377E7AA-9307-7E50-D29B-2AA8A0DAFD7F}"/>
              </a:ext>
            </a:extLst>
          </p:cNvPr>
          <p:cNvSpPr>
            <a:spLocks noGrp="1" noChangeArrowheads="1"/>
          </p:cNvSpPr>
          <p:nvPr>
            <p:ph type="title"/>
          </p:nvPr>
        </p:nvSpPr>
        <p:spPr>
          <a:xfrm>
            <a:off x="1524000" y="600075"/>
            <a:ext cx="9132888"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2075" tIns="46038" rIns="92075" bIns="46038" rtlCol="0" anchor="ctr">
            <a:normAutofit fontScale="90000"/>
          </a:bodyPr>
          <a:lstStyle/>
          <a:p>
            <a:r>
              <a:rPr lang="en-US" altLang="en-US" sz="3600"/>
              <a:t>Æ</a:t>
            </a:r>
            <a:r>
              <a:rPr lang="en-GB" altLang="en-US" sz="3600"/>
              <a:t>SOP – epidemiological study of </a:t>
            </a:r>
            <a:br>
              <a:rPr lang="en-GB" altLang="en-US" sz="3600"/>
            </a:br>
            <a:r>
              <a:rPr lang="en-GB" altLang="en-US" sz="3600"/>
              <a:t>first-episode psychosis in three </a:t>
            </a:r>
            <a:br>
              <a:rPr lang="en-GB" altLang="en-US" sz="3600"/>
            </a:br>
            <a:r>
              <a:rPr lang="en-GB" altLang="en-US" sz="3600"/>
              <a:t>English Cities</a:t>
            </a:r>
          </a:p>
        </p:txBody>
      </p:sp>
      <p:grpSp>
        <p:nvGrpSpPr>
          <p:cNvPr id="588813" name="Group 13">
            <a:extLst>
              <a:ext uri="{FF2B5EF4-FFF2-40B4-BE49-F238E27FC236}">
                <a16:creationId xmlns:a16="http://schemas.microsoft.com/office/drawing/2014/main" id="{8A3D9A29-A98F-C481-F7B1-E7509456AD40}"/>
              </a:ext>
            </a:extLst>
          </p:cNvPr>
          <p:cNvGrpSpPr>
            <a:grpSpLocks/>
          </p:cNvGrpSpPr>
          <p:nvPr/>
        </p:nvGrpSpPr>
        <p:grpSpPr bwMode="auto">
          <a:xfrm>
            <a:off x="1873250" y="3438956"/>
            <a:ext cx="4999038" cy="1830387"/>
            <a:chOff x="221" y="2463"/>
            <a:chExt cx="3148" cy="1153"/>
          </a:xfrm>
        </p:grpSpPr>
        <p:sp>
          <p:nvSpPr>
            <p:cNvPr id="24587" name="Rectangle 14">
              <a:extLst>
                <a:ext uri="{FF2B5EF4-FFF2-40B4-BE49-F238E27FC236}">
                  <a16:creationId xmlns:a16="http://schemas.microsoft.com/office/drawing/2014/main" id="{A505E1A1-CCBA-B172-8DB2-4C41FD03A518}"/>
                </a:ext>
              </a:extLst>
            </p:cNvPr>
            <p:cNvSpPr>
              <a:spLocks noChangeArrowheads="1"/>
            </p:cNvSpPr>
            <p:nvPr/>
          </p:nvSpPr>
          <p:spPr bwMode="auto">
            <a:xfrm>
              <a:off x="221" y="2969"/>
              <a:ext cx="3148"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Char char="•"/>
                <a:tabLst>
                  <a:tab pos="3321050" algn="r"/>
                </a:tabLst>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tabLst>
                  <a:tab pos="3321050" algn="r"/>
                </a:tabLst>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Char char="•"/>
                <a:tabLst>
                  <a:tab pos="3321050" algn="r"/>
                </a:tabLst>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tabLst>
                  <a:tab pos="3321050" algn="r"/>
                </a:tabLst>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Char char="•"/>
                <a:tabLst>
                  <a:tab pos="3321050" algn="r"/>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tabLst>
                  <a:tab pos="3321050" algn="r"/>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tabLst>
                  <a:tab pos="3321050" algn="r"/>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tabLst>
                  <a:tab pos="3321050" algn="r"/>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tabLst>
                  <a:tab pos="3321050" algn="r"/>
                </a:tabLst>
                <a:defRPr sz="20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GB" altLang="en-US" sz="2000" dirty="0">
                  <a:ea typeface="ＭＳ Ｐゴシック" panose="020B0600070205080204" pitchFamily="34" charset="-128"/>
                </a:rPr>
                <a:t>London	20.1</a:t>
              </a:r>
            </a:p>
            <a:p>
              <a:pPr>
                <a:spcBef>
                  <a:spcPct val="0"/>
                </a:spcBef>
                <a:buClrTx/>
                <a:buFontTx/>
                <a:buNone/>
              </a:pPr>
              <a:r>
                <a:rPr lang="en-GB" altLang="en-US" sz="2000" dirty="0">
                  <a:ea typeface="ＭＳ Ｐゴシック" panose="020B0600070205080204" pitchFamily="34" charset="-128"/>
                </a:rPr>
                <a:t>Nottingham	7.7</a:t>
              </a:r>
            </a:p>
            <a:p>
              <a:pPr>
                <a:spcBef>
                  <a:spcPct val="0"/>
                </a:spcBef>
                <a:buClrTx/>
                <a:buFontTx/>
                <a:buNone/>
              </a:pPr>
              <a:r>
                <a:rPr lang="en-GB" altLang="en-US" sz="2000" dirty="0">
                  <a:ea typeface="ＭＳ Ｐゴシック" panose="020B0600070205080204" pitchFamily="34" charset="-128"/>
                </a:rPr>
                <a:t>Bristol	7.2</a:t>
              </a:r>
              <a:endParaRPr lang="en-US" altLang="en-US" sz="2000" dirty="0">
                <a:ea typeface="ＭＳ Ｐゴシック" panose="020B0600070205080204" pitchFamily="34" charset="-128"/>
              </a:endParaRPr>
            </a:p>
          </p:txBody>
        </p:sp>
        <p:grpSp>
          <p:nvGrpSpPr>
            <p:cNvPr id="24588" name="Group 15">
              <a:extLst>
                <a:ext uri="{FF2B5EF4-FFF2-40B4-BE49-F238E27FC236}">
                  <a16:creationId xmlns:a16="http://schemas.microsoft.com/office/drawing/2014/main" id="{B3257934-E5F4-7DA5-8944-C588ADE16466}"/>
                </a:ext>
              </a:extLst>
            </p:cNvPr>
            <p:cNvGrpSpPr>
              <a:grpSpLocks/>
            </p:cNvGrpSpPr>
            <p:nvPr/>
          </p:nvGrpSpPr>
          <p:grpSpPr bwMode="auto">
            <a:xfrm>
              <a:off x="256" y="2945"/>
              <a:ext cx="2917" cy="671"/>
              <a:chOff x="221" y="3155"/>
              <a:chExt cx="2118" cy="801"/>
            </a:xfrm>
          </p:grpSpPr>
          <p:sp>
            <p:nvSpPr>
              <p:cNvPr id="24590" name="Line 16">
                <a:extLst>
                  <a:ext uri="{FF2B5EF4-FFF2-40B4-BE49-F238E27FC236}">
                    <a16:creationId xmlns:a16="http://schemas.microsoft.com/office/drawing/2014/main" id="{6CE35ECB-1FEE-3E92-C724-45B36CC0A51D}"/>
                  </a:ext>
                </a:extLst>
              </p:cNvPr>
              <p:cNvSpPr>
                <a:spLocks noChangeShapeType="1"/>
              </p:cNvSpPr>
              <p:nvPr/>
            </p:nvSpPr>
            <p:spPr bwMode="auto">
              <a:xfrm>
                <a:off x="221" y="3155"/>
                <a:ext cx="211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 name="Line 17">
                <a:extLst>
                  <a:ext uri="{FF2B5EF4-FFF2-40B4-BE49-F238E27FC236}">
                    <a16:creationId xmlns:a16="http://schemas.microsoft.com/office/drawing/2014/main" id="{B20FFF54-F0B8-3593-BA77-EDAD88538DA0}"/>
                  </a:ext>
                </a:extLst>
              </p:cNvPr>
              <p:cNvSpPr>
                <a:spLocks noChangeShapeType="1"/>
              </p:cNvSpPr>
              <p:nvPr/>
            </p:nvSpPr>
            <p:spPr bwMode="auto">
              <a:xfrm>
                <a:off x="221" y="3956"/>
                <a:ext cx="211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589" name="Rectangle 18">
              <a:extLst>
                <a:ext uri="{FF2B5EF4-FFF2-40B4-BE49-F238E27FC236}">
                  <a16:creationId xmlns:a16="http://schemas.microsoft.com/office/drawing/2014/main" id="{8728CA94-E800-E5D4-B930-C89B008D8B59}"/>
                </a:ext>
              </a:extLst>
            </p:cNvPr>
            <p:cNvSpPr>
              <a:spLocks noChangeArrowheads="1"/>
            </p:cNvSpPr>
            <p:nvPr/>
          </p:nvSpPr>
          <p:spPr bwMode="auto">
            <a:xfrm>
              <a:off x="1012" y="2463"/>
              <a:ext cx="217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Arial" panose="020B0604020202020204" pitchFamily="34" charset="0"/>
                  <a:cs typeface="Arial" panose="020B0604020202020204" pitchFamily="34" charset="0"/>
                </a:defRPr>
              </a:lvl1pPr>
              <a:lvl2pPr marL="742950" indent="-285750" eaLnBrk="0" hangingPunct="0">
                <a:defRPr sz="4400" b="1">
                  <a:solidFill>
                    <a:srgbClr val="FFFF00"/>
                  </a:solidFill>
                  <a:latin typeface="Arial" panose="020B0604020202020204" pitchFamily="34" charset="0"/>
                  <a:cs typeface="Arial" panose="020B0604020202020204" pitchFamily="34" charset="0"/>
                </a:defRPr>
              </a:lvl2pPr>
              <a:lvl3pPr marL="1143000" indent="-228600" eaLnBrk="0" hangingPunct="0">
                <a:defRPr sz="4400" b="1">
                  <a:solidFill>
                    <a:srgbClr val="FFFF00"/>
                  </a:solidFill>
                  <a:latin typeface="Arial" panose="020B0604020202020204" pitchFamily="34" charset="0"/>
                  <a:cs typeface="Arial" panose="020B0604020202020204" pitchFamily="34" charset="0"/>
                </a:defRPr>
              </a:lvl3pPr>
              <a:lvl4pPr marL="1600200" indent="-228600" eaLnBrk="0" hangingPunct="0">
                <a:defRPr sz="4400" b="1">
                  <a:solidFill>
                    <a:srgbClr val="FFFF00"/>
                  </a:solidFill>
                  <a:latin typeface="Arial" panose="020B0604020202020204" pitchFamily="34" charset="0"/>
                  <a:cs typeface="Arial" panose="020B0604020202020204" pitchFamily="34" charset="0"/>
                </a:defRPr>
              </a:lvl4pPr>
              <a:lvl5pPr marL="2057400" indent="-228600" eaLnBrk="0" hangingPunct="0">
                <a:defRPr sz="4400" b="1">
                  <a:solidFill>
                    <a:srgbClr val="FFFF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9pPr>
            </a:lstStyle>
            <a:p>
              <a:pPr algn="ctr"/>
              <a:r>
                <a:rPr lang="en-GB" altLang="en-US" sz="2000" dirty="0">
                  <a:solidFill>
                    <a:schemeClr val="tx1"/>
                  </a:solidFill>
                  <a:ea typeface="ＭＳ Ｐゴシック" panose="020B0600070205080204" pitchFamily="34" charset="-128"/>
                </a:rPr>
                <a:t>Incidence rate for schizophrenia per 100,000</a:t>
              </a:r>
              <a:endParaRPr lang="en-US" altLang="en-US" sz="2000" dirty="0">
                <a:solidFill>
                  <a:schemeClr val="tx1"/>
                </a:solidFill>
                <a:ea typeface="ＭＳ Ｐゴシック" panose="020B0600070205080204" pitchFamily="34" charset="-128"/>
              </a:endParaRPr>
            </a:p>
          </p:txBody>
        </p:sp>
      </p:grpSp>
      <p:sp>
        <p:nvSpPr>
          <p:cNvPr id="24586" name="Text Box 19">
            <a:extLst>
              <a:ext uri="{FF2B5EF4-FFF2-40B4-BE49-F238E27FC236}">
                <a16:creationId xmlns:a16="http://schemas.microsoft.com/office/drawing/2014/main" id="{E50F95C4-84BB-5866-3F72-9C4A217D3708}"/>
              </a:ext>
            </a:extLst>
          </p:cNvPr>
          <p:cNvSpPr txBox="1">
            <a:spLocks noChangeArrowheads="1"/>
          </p:cNvSpPr>
          <p:nvPr/>
        </p:nvSpPr>
        <p:spPr bwMode="auto">
          <a:xfrm>
            <a:off x="2515608" y="5725538"/>
            <a:ext cx="385921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Arial" panose="020B0604020202020204" pitchFamily="34" charset="0"/>
                <a:cs typeface="Arial" panose="020B0604020202020204" pitchFamily="34" charset="0"/>
              </a:defRPr>
            </a:lvl1pPr>
            <a:lvl2pPr marL="742950" indent="-285750" eaLnBrk="0" hangingPunct="0">
              <a:defRPr sz="4400" b="1">
                <a:solidFill>
                  <a:srgbClr val="FFFF00"/>
                </a:solidFill>
                <a:latin typeface="Arial" panose="020B0604020202020204" pitchFamily="34" charset="0"/>
                <a:cs typeface="Arial" panose="020B0604020202020204" pitchFamily="34" charset="0"/>
              </a:defRPr>
            </a:lvl2pPr>
            <a:lvl3pPr marL="1143000" indent="-228600" eaLnBrk="0" hangingPunct="0">
              <a:defRPr sz="4400" b="1">
                <a:solidFill>
                  <a:srgbClr val="FFFF00"/>
                </a:solidFill>
                <a:latin typeface="Arial" panose="020B0604020202020204" pitchFamily="34" charset="0"/>
                <a:cs typeface="Arial" panose="020B0604020202020204" pitchFamily="34" charset="0"/>
              </a:defRPr>
            </a:lvl3pPr>
            <a:lvl4pPr marL="1600200" indent="-228600" eaLnBrk="0" hangingPunct="0">
              <a:defRPr sz="4400" b="1">
                <a:solidFill>
                  <a:srgbClr val="FFFF00"/>
                </a:solidFill>
                <a:latin typeface="Arial" panose="020B0604020202020204" pitchFamily="34" charset="0"/>
                <a:cs typeface="Arial" panose="020B0604020202020204" pitchFamily="34" charset="0"/>
              </a:defRPr>
            </a:lvl4pPr>
            <a:lvl5pPr marL="2057400" indent="-228600" eaLnBrk="0" hangingPunct="0">
              <a:defRPr sz="4400" b="1">
                <a:solidFill>
                  <a:srgbClr val="FFFF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400" b="1">
                <a:solidFill>
                  <a:srgbClr val="FFFF00"/>
                </a:solidFill>
                <a:latin typeface="Arial" panose="020B0604020202020204" pitchFamily="34" charset="0"/>
                <a:cs typeface="Arial" panose="020B0604020202020204" pitchFamily="34" charset="0"/>
              </a:defRPr>
            </a:lvl9pPr>
          </a:lstStyle>
          <a:p>
            <a:r>
              <a:rPr lang="en-US" sz="1400" dirty="0">
                <a:solidFill>
                  <a:srgbClr val="FF0000"/>
                </a:solidFill>
              </a:rPr>
              <a:t>This confirmed many other studies showing that the incidence of schizophrenia is higher in big cities</a:t>
            </a:r>
          </a:p>
        </p:txBody>
      </p:sp>
      <p:sp>
        <p:nvSpPr>
          <p:cNvPr id="2" name="TextBox 1">
            <a:extLst>
              <a:ext uri="{FF2B5EF4-FFF2-40B4-BE49-F238E27FC236}">
                <a16:creationId xmlns:a16="http://schemas.microsoft.com/office/drawing/2014/main" id="{664723A2-2620-1401-4733-B54B7C64BC2D}"/>
              </a:ext>
            </a:extLst>
          </p:cNvPr>
          <p:cNvSpPr txBox="1"/>
          <p:nvPr/>
        </p:nvSpPr>
        <p:spPr>
          <a:xfrm>
            <a:off x="8825351" y="6042944"/>
            <a:ext cx="1995053" cy="369332"/>
          </a:xfrm>
          <a:prstGeom prst="rect">
            <a:avLst/>
          </a:prstGeom>
          <a:noFill/>
        </p:spPr>
        <p:txBody>
          <a:bodyPr wrap="square">
            <a:spAutoFit/>
          </a:bodyPr>
          <a:lstStyle/>
          <a:p>
            <a:r>
              <a:rPr lang="en-US" sz="1800" b="1" dirty="0">
                <a:solidFill>
                  <a:schemeClr val="accent1">
                    <a:lumMod val="75000"/>
                  </a:schemeClr>
                </a:solidFill>
              </a:rPr>
              <a:t>BUT IS THIS TRUE?</a:t>
            </a:r>
            <a:endParaRPr lang="en-US" sz="1400" b="1" dirty="0">
              <a:solidFill>
                <a:schemeClr val="accent1">
                  <a:lumMod val="75000"/>
                </a:schemeClr>
              </a:solidFill>
            </a:endParaRPr>
          </a:p>
        </p:txBody>
      </p:sp>
    </p:spTree>
    <p:extLst>
      <p:ext uri="{BB962C8B-B14F-4D97-AF65-F5344CB8AC3E}">
        <p14:creationId xmlns:p14="http://schemas.microsoft.com/office/powerpoint/2010/main" val="41981676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2199" name="Object 7">
            <a:extLst>
              <a:ext uri="{FF2B5EF4-FFF2-40B4-BE49-F238E27FC236}">
                <a16:creationId xmlns:a16="http://schemas.microsoft.com/office/drawing/2014/main" id="{70C5F48F-7AE0-4C53-F406-B03AF1091E18}"/>
              </a:ext>
            </a:extLst>
          </p:cNvPr>
          <p:cNvGraphicFramePr>
            <a:graphicFrameLocks noGrp="1" noChangeAspect="1"/>
          </p:cNvGraphicFramePr>
          <p:nvPr>
            <p:ph/>
            <p:extLst>
              <p:ext uri="{D42A27DB-BD31-4B8C-83A1-F6EECF244321}">
                <p14:modId xmlns:p14="http://schemas.microsoft.com/office/powerpoint/2010/main" val="3079653189"/>
              </p:ext>
            </p:extLst>
          </p:nvPr>
        </p:nvGraphicFramePr>
        <p:xfrm>
          <a:off x="6653045" y="3271578"/>
          <a:ext cx="4524923" cy="3380702"/>
        </p:xfrm>
        <a:graphic>
          <a:graphicData uri="http://schemas.openxmlformats.org/presentationml/2006/ole">
            <mc:AlternateContent xmlns:mc="http://schemas.openxmlformats.org/markup-compatibility/2006">
              <mc:Choice xmlns:v="urn:schemas-microsoft-com:vml" Requires="v">
                <p:oleObj spid="_x0000_s1026" name="Photo Editor Photo" r:id="rId4" imgW="15138400" imgH="11309350" progId="MSPhotoEd.3">
                  <p:embed/>
                </p:oleObj>
              </mc:Choice>
              <mc:Fallback>
                <p:oleObj name="Photo Editor Photo" r:id="rId4" imgW="15138400" imgH="11309350" progId="MSPhotoEd.3">
                  <p:embed/>
                  <p:pic>
                    <p:nvPicPr>
                      <p:cNvPr id="392199" name="Object 7">
                        <a:extLst>
                          <a:ext uri="{FF2B5EF4-FFF2-40B4-BE49-F238E27FC236}">
                            <a16:creationId xmlns:a16="http://schemas.microsoft.com/office/drawing/2014/main" id="{70C5F48F-7AE0-4C53-F406-B03AF1091E18}"/>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3045" y="3271578"/>
                        <a:ext cx="4524923" cy="3380702"/>
                      </a:xfrm>
                      <a:prstGeom prst="rect">
                        <a:avLst/>
                      </a:prstGeom>
                      <a:noFill/>
                      <a:ln>
                        <a:noFill/>
                      </a:ln>
                      <a:effectLst/>
                    </p:spPr>
                  </p:pic>
                </p:oleObj>
              </mc:Fallback>
            </mc:AlternateContent>
          </a:graphicData>
        </a:graphic>
      </p:graphicFrame>
      <p:pic>
        <p:nvPicPr>
          <p:cNvPr id="22530" name="Picture 3" descr="bldgnew">
            <a:extLst>
              <a:ext uri="{FF2B5EF4-FFF2-40B4-BE49-F238E27FC236}">
                <a16:creationId xmlns:a16="http://schemas.microsoft.com/office/drawing/2014/main" id="{1E04992E-FEF5-AA2F-F49E-86D4B379C7FE}"/>
              </a:ext>
            </a:extLst>
          </p:cNvPr>
          <p:cNvPicPr>
            <a:picLocks noGrp="1" noChangeAspect="1" noChangeArrowheads="1"/>
          </p:cNvPicPr>
          <p:nvPr>
            <p:ph type="clipArt" sz="half" idx="4294967295"/>
          </p:nvPr>
        </p:nvPicPr>
        <p:blipFill>
          <a:blip r:embed="rId6" cstate="screen">
            <a:extLst>
              <a:ext uri="{28A0092B-C50C-407E-A947-70E740481C1C}">
                <a14:useLocalDpi xmlns:a14="http://schemas.microsoft.com/office/drawing/2010/main"/>
              </a:ext>
            </a:extLst>
          </a:blip>
          <a:srcRect l="14188" t="2669" r="1643"/>
          <a:stretch>
            <a:fillRect/>
          </a:stretch>
        </p:blipFill>
        <p:spPr>
          <a:xfrm>
            <a:off x="1510227" y="1901990"/>
            <a:ext cx="4207405" cy="3500328"/>
          </a:xfr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1554066-C8AE-9667-612B-ECD24637CF75}"/>
              </a:ext>
            </a:extLst>
          </p:cNvPr>
          <p:cNvSpPr txBox="1"/>
          <p:nvPr/>
        </p:nvSpPr>
        <p:spPr>
          <a:xfrm>
            <a:off x="3394838" y="671936"/>
            <a:ext cx="6096000" cy="584775"/>
          </a:xfrm>
          <a:prstGeom prst="rect">
            <a:avLst/>
          </a:prstGeom>
          <a:noFill/>
        </p:spPr>
        <p:txBody>
          <a:bodyPr wrap="square">
            <a:spAutoFit/>
          </a:bodyPr>
          <a:lstStyle/>
          <a:p>
            <a:pPr algn="l" eaLnBrk="1" hangingPunct="1">
              <a:defRPr/>
            </a:pPr>
            <a:r>
              <a:rPr lang="en-GB" sz="3200" b="1" dirty="0">
                <a:latin typeface="Arial" charset="0"/>
              </a:rPr>
              <a:t>Maudsley Hospital - 1972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2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69C57-05A4-BEB5-4CFE-0A8E337934D6}"/>
            </a:ext>
          </a:extLst>
        </p:cNvPr>
        <p:cNvGrpSpPr/>
        <p:nvPr/>
      </p:nvGrpSpPr>
      <p:grpSpPr>
        <a:xfrm>
          <a:off x="0" y="0"/>
          <a:ext cx="0" cy="0"/>
          <a:chOff x="0" y="0"/>
          <a:chExt cx="0" cy="0"/>
        </a:xfrm>
      </p:grpSpPr>
      <p:sp>
        <p:nvSpPr>
          <p:cNvPr id="72" name="Rectangle 71">
            <a:extLst>
              <a:ext uri="{FF2B5EF4-FFF2-40B4-BE49-F238E27FC236}">
                <a16:creationId xmlns:a16="http://schemas.microsoft.com/office/drawing/2014/main" id="{E1E379AE-8B98-0BB4-55B4-60D2AF85B8DD}"/>
              </a:ext>
            </a:extLst>
          </p:cNvPr>
          <p:cNvSpPr/>
          <p:nvPr/>
        </p:nvSpPr>
        <p:spPr>
          <a:xfrm>
            <a:off x="2498769" y="2499013"/>
            <a:ext cx="311727" cy="2556164"/>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73" name="Rectangle 72">
            <a:extLst>
              <a:ext uri="{FF2B5EF4-FFF2-40B4-BE49-F238E27FC236}">
                <a16:creationId xmlns:a16="http://schemas.microsoft.com/office/drawing/2014/main" id="{269253E5-0CE7-A538-98CC-036186FA3BC8}"/>
              </a:ext>
            </a:extLst>
          </p:cNvPr>
          <p:cNvSpPr/>
          <p:nvPr/>
        </p:nvSpPr>
        <p:spPr>
          <a:xfrm>
            <a:off x="3049675" y="4348596"/>
            <a:ext cx="311727" cy="706582"/>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74" name="Rectangle 73">
            <a:extLst>
              <a:ext uri="{FF2B5EF4-FFF2-40B4-BE49-F238E27FC236}">
                <a16:creationId xmlns:a16="http://schemas.microsoft.com/office/drawing/2014/main" id="{A7CC9C50-EDF8-DDC2-AB65-FD0CE5085567}"/>
              </a:ext>
            </a:extLst>
          </p:cNvPr>
          <p:cNvSpPr/>
          <p:nvPr/>
        </p:nvSpPr>
        <p:spPr>
          <a:xfrm>
            <a:off x="3600582" y="3094759"/>
            <a:ext cx="311727" cy="1960418"/>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75" name="Rectangle 74">
            <a:extLst>
              <a:ext uri="{FF2B5EF4-FFF2-40B4-BE49-F238E27FC236}">
                <a16:creationId xmlns:a16="http://schemas.microsoft.com/office/drawing/2014/main" id="{79B180BF-FB12-9EE8-E186-621B559134BE}"/>
              </a:ext>
            </a:extLst>
          </p:cNvPr>
          <p:cNvSpPr/>
          <p:nvPr/>
        </p:nvSpPr>
        <p:spPr>
          <a:xfrm>
            <a:off x="4151488" y="4140777"/>
            <a:ext cx="311727" cy="914400"/>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76" name="Rectangle 75">
            <a:extLst>
              <a:ext uri="{FF2B5EF4-FFF2-40B4-BE49-F238E27FC236}">
                <a16:creationId xmlns:a16="http://schemas.microsoft.com/office/drawing/2014/main" id="{107F935C-B013-0B90-93A6-BE7CC9547B97}"/>
              </a:ext>
            </a:extLst>
          </p:cNvPr>
          <p:cNvSpPr/>
          <p:nvPr/>
        </p:nvSpPr>
        <p:spPr>
          <a:xfrm>
            <a:off x="4702395" y="4029942"/>
            <a:ext cx="311727" cy="1025236"/>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77" name="Rectangle 76">
            <a:extLst>
              <a:ext uri="{FF2B5EF4-FFF2-40B4-BE49-F238E27FC236}">
                <a16:creationId xmlns:a16="http://schemas.microsoft.com/office/drawing/2014/main" id="{9C985114-08D5-ADB6-1C96-CE6AEFC5A0BF}"/>
              </a:ext>
            </a:extLst>
          </p:cNvPr>
          <p:cNvSpPr/>
          <p:nvPr/>
        </p:nvSpPr>
        <p:spPr>
          <a:xfrm>
            <a:off x="5253301" y="4528705"/>
            <a:ext cx="311727" cy="526472"/>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78" name="Rectangle 77">
            <a:extLst>
              <a:ext uri="{FF2B5EF4-FFF2-40B4-BE49-F238E27FC236}">
                <a16:creationId xmlns:a16="http://schemas.microsoft.com/office/drawing/2014/main" id="{0F9091BD-4474-0573-EC7A-ED41F374EEB2}"/>
              </a:ext>
            </a:extLst>
          </p:cNvPr>
          <p:cNvSpPr/>
          <p:nvPr/>
        </p:nvSpPr>
        <p:spPr>
          <a:xfrm>
            <a:off x="5804208" y="4785013"/>
            <a:ext cx="311727" cy="270164"/>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79" name="Rectangle 78">
            <a:extLst>
              <a:ext uri="{FF2B5EF4-FFF2-40B4-BE49-F238E27FC236}">
                <a16:creationId xmlns:a16="http://schemas.microsoft.com/office/drawing/2014/main" id="{09290009-81BE-6D44-2D07-9E881DE9DEAE}"/>
              </a:ext>
            </a:extLst>
          </p:cNvPr>
          <p:cNvSpPr/>
          <p:nvPr/>
        </p:nvSpPr>
        <p:spPr>
          <a:xfrm>
            <a:off x="6355114" y="4390159"/>
            <a:ext cx="311727" cy="665018"/>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80" name="Rectangle 79">
            <a:extLst>
              <a:ext uri="{FF2B5EF4-FFF2-40B4-BE49-F238E27FC236}">
                <a16:creationId xmlns:a16="http://schemas.microsoft.com/office/drawing/2014/main" id="{FDF5E4FB-BCD3-93AD-E471-A0FCAFF85F27}"/>
              </a:ext>
            </a:extLst>
          </p:cNvPr>
          <p:cNvSpPr/>
          <p:nvPr/>
        </p:nvSpPr>
        <p:spPr>
          <a:xfrm>
            <a:off x="6906021" y="4237759"/>
            <a:ext cx="311727" cy="817418"/>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81" name="Rectangle 80">
            <a:extLst>
              <a:ext uri="{FF2B5EF4-FFF2-40B4-BE49-F238E27FC236}">
                <a16:creationId xmlns:a16="http://schemas.microsoft.com/office/drawing/2014/main" id="{C14E938B-E864-D8E9-00D4-4FF1CDED6E9D}"/>
              </a:ext>
            </a:extLst>
          </p:cNvPr>
          <p:cNvSpPr/>
          <p:nvPr/>
        </p:nvSpPr>
        <p:spPr>
          <a:xfrm>
            <a:off x="7456927" y="3198670"/>
            <a:ext cx="311727" cy="1856509"/>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82" name="Rectangle 81">
            <a:extLst>
              <a:ext uri="{FF2B5EF4-FFF2-40B4-BE49-F238E27FC236}">
                <a16:creationId xmlns:a16="http://schemas.microsoft.com/office/drawing/2014/main" id="{0942A85E-8C68-E2E8-58E5-B31E07C9BC54}"/>
              </a:ext>
            </a:extLst>
          </p:cNvPr>
          <p:cNvSpPr/>
          <p:nvPr/>
        </p:nvSpPr>
        <p:spPr>
          <a:xfrm>
            <a:off x="8007834" y="4286251"/>
            <a:ext cx="311727" cy="768927"/>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83" name="Rectangle 82">
            <a:extLst>
              <a:ext uri="{FF2B5EF4-FFF2-40B4-BE49-F238E27FC236}">
                <a16:creationId xmlns:a16="http://schemas.microsoft.com/office/drawing/2014/main" id="{0424D57F-E810-FC01-54B2-6E57F974255D}"/>
              </a:ext>
            </a:extLst>
          </p:cNvPr>
          <p:cNvSpPr/>
          <p:nvPr/>
        </p:nvSpPr>
        <p:spPr>
          <a:xfrm>
            <a:off x="8558740" y="4327813"/>
            <a:ext cx="311727" cy="727364"/>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84" name="Rectangle 83">
            <a:extLst>
              <a:ext uri="{FF2B5EF4-FFF2-40B4-BE49-F238E27FC236}">
                <a16:creationId xmlns:a16="http://schemas.microsoft.com/office/drawing/2014/main" id="{C86E0F4A-8206-B9CF-0F5F-23F0C5C90128}"/>
              </a:ext>
            </a:extLst>
          </p:cNvPr>
          <p:cNvSpPr/>
          <p:nvPr/>
        </p:nvSpPr>
        <p:spPr>
          <a:xfrm>
            <a:off x="9109647" y="4147705"/>
            <a:ext cx="311727" cy="907472"/>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85" name="Rectangle 84">
            <a:extLst>
              <a:ext uri="{FF2B5EF4-FFF2-40B4-BE49-F238E27FC236}">
                <a16:creationId xmlns:a16="http://schemas.microsoft.com/office/drawing/2014/main" id="{9D3BF65C-EAD7-DC03-43D1-C2F98B2D30F8}"/>
              </a:ext>
            </a:extLst>
          </p:cNvPr>
          <p:cNvSpPr/>
          <p:nvPr/>
        </p:nvSpPr>
        <p:spPr>
          <a:xfrm>
            <a:off x="9660553" y="4591051"/>
            <a:ext cx="311727" cy="464127"/>
          </a:xfrm>
          <a:prstGeom prst="rect">
            <a:avLst/>
          </a:prstGeom>
          <a:solidFill>
            <a:schemeClr val="accent5"/>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34859" name="Title 3">
            <a:extLst>
              <a:ext uri="{FF2B5EF4-FFF2-40B4-BE49-F238E27FC236}">
                <a16:creationId xmlns:a16="http://schemas.microsoft.com/office/drawing/2014/main" id="{73A3E863-81A3-2B2E-6944-39E8A46481B5}"/>
              </a:ext>
            </a:extLst>
          </p:cNvPr>
          <p:cNvSpPr>
            <a:spLocks noGrp="1" noChangeArrowheads="1"/>
          </p:cNvSpPr>
          <p:nvPr>
            <p:ph type="title"/>
          </p:nvPr>
        </p:nvSpPr>
        <p:spPr>
          <a:xfrm>
            <a:off x="2286000" y="404813"/>
            <a:ext cx="7620000" cy="1066800"/>
          </a:xfrm>
        </p:spPr>
        <p:txBody>
          <a:bodyPr>
            <a:normAutofit fontScale="90000"/>
          </a:bodyPr>
          <a:lstStyle/>
          <a:p>
            <a:pPr>
              <a:defRPr/>
            </a:pPr>
            <a:r>
              <a:rPr lang="en-GB" altLang="en-US">
                <a:ea typeface="MS PGothic" panose="020B0600070205080204" pitchFamily="34" charset="-128"/>
              </a:rPr>
              <a:t>Incidence of first episode psychosis across Europe</a:t>
            </a:r>
          </a:p>
        </p:txBody>
      </p:sp>
      <p:grpSp>
        <p:nvGrpSpPr>
          <p:cNvPr id="37933" name="Group 2">
            <a:extLst>
              <a:ext uri="{FF2B5EF4-FFF2-40B4-BE49-F238E27FC236}">
                <a16:creationId xmlns:a16="http://schemas.microsoft.com/office/drawing/2014/main" id="{F794841C-CA29-AFEF-FA14-D5ECBB49BD3B}"/>
              </a:ext>
            </a:extLst>
          </p:cNvPr>
          <p:cNvGrpSpPr>
            <a:grpSpLocks/>
          </p:cNvGrpSpPr>
          <p:nvPr/>
        </p:nvGrpSpPr>
        <p:grpSpPr bwMode="auto">
          <a:xfrm>
            <a:off x="1579564" y="5680075"/>
            <a:ext cx="828675" cy="1174750"/>
            <a:chOff x="10353964" y="295564"/>
            <a:chExt cx="1440872" cy="1958109"/>
          </a:xfrm>
        </p:grpSpPr>
        <p:sp>
          <p:nvSpPr>
            <p:cNvPr id="2" name="Rectangle 1">
              <a:extLst>
                <a:ext uri="{FF2B5EF4-FFF2-40B4-BE49-F238E27FC236}">
                  <a16:creationId xmlns:a16="http://schemas.microsoft.com/office/drawing/2014/main" id="{E3A8F6B0-04F2-BCEE-731D-01648AD80DB6}"/>
                </a:ext>
              </a:extLst>
            </p:cNvPr>
            <p:cNvSpPr/>
            <p:nvPr/>
          </p:nvSpPr>
          <p:spPr>
            <a:xfrm>
              <a:off x="10353964" y="295564"/>
              <a:ext cx="1440872" cy="1958109"/>
            </a:xfrm>
            <a:prstGeom prst="rect">
              <a:avLst/>
            </a:prstGeom>
            <a:solidFill>
              <a:schemeClr val="bg1"/>
            </a:solidFill>
            <a:ln w="28575">
              <a:solidFill>
                <a:schemeClr val="accent4"/>
              </a:solidFill>
            </a:ln>
            <a:effectLst>
              <a:glow rad="101600">
                <a:schemeClr val="bg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pic>
          <p:nvPicPr>
            <p:cNvPr id="38020" name="Picture 1">
              <a:extLst>
                <a:ext uri="{FF2B5EF4-FFF2-40B4-BE49-F238E27FC236}">
                  <a16:creationId xmlns:a16="http://schemas.microsoft.com/office/drawing/2014/main" id="{1B8D2F7A-88EB-EDD8-678A-29C7FCE386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67765" y="311441"/>
              <a:ext cx="1391187" cy="19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934" name="Text Box 6">
            <a:extLst>
              <a:ext uri="{FF2B5EF4-FFF2-40B4-BE49-F238E27FC236}">
                <a16:creationId xmlns:a16="http://schemas.microsoft.com/office/drawing/2014/main" id="{5F6D8768-D0AC-FEC0-5E83-05557A07E7F1}"/>
              </a:ext>
            </a:extLst>
          </p:cNvPr>
          <p:cNvSpPr txBox="1">
            <a:spLocks noChangeArrowheads="1"/>
          </p:cNvSpPr>
          <p:nvPr/>
        </p:nvSpPr>
        <p:spPr bwMode="auto">
          <a:xfrm>
            <a:off x="1774825" y="6054726"/>
            <a:ext cx="4160838"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000" rIns="90000" bIns="135000" anchor="b">
            <a:spAutoFit/>
          </a:bodyPr>
          <a:lstStyle>
            <a:lvl1pPr>
              <a:lnSpc>
                <a:spcPct val="120000"/>
              </a:lnSpc>
              <a:spcBef>
                <a:spcPct val="20000"/>
              </a:spcBef>
              <a:defRPr sz="3200">
                <a:solidFill>
                  <a:schemeClr val="tx1"/>
                </a:solidFill>
                <a:latin typeface="BureauGrotesqueFiveOne" charset="0"/>
                <a:ea typeface="ＭＳ Ｐゴシック" panose="020B0600070205080204" pitchFamily="34" charset="-128"/>
              </a:defRPr>
            </a:lvl1pPr>
            <a:lvl2pPr marL="742950" indent="-285750">
              <a:spcBef>
                <a:spcPct val="20000"/>
              </a:spcBef>
              <a:buClr>
                <a:schemeClr val="tx2"/>
              </a:buClr>
              <a:buFont typeface="Times New Roman" panose="02020603050405020304" pitchFamily="18" charset="0"/>
              <a:buChar char="•"/>
              <a:defRPr sz="2800">
                <a:solidFill>
                  <a:schemeClr val="tx1"/>
                </a:solidFill>
                <a:latin typeface="BureauGrotesqueFiveOne" charset="0"/>
                <a:ea typeface="ＭＳ Ｐゴシック" panose="020B0600070205080204" pitchFamily="34" charset="-128"/>
              </a:defRPr>
            </a:lvl2pPr>
            <a:lvl3pPr marL="1143000" indent="-228600">
              <a:spcBef>
                <a:spcPct val="20000"/>
              </a:spcBef>
              <a:buClr>
                <a:schemeClr val="tx2"/>
              </a:buClr>
              <a:buChar char="•"/>
              <a:defRPr sz="2400">
                <a:solidFill>
                  <a:schemeClr val="tx1"/>
                </a:solidFill>
                <a:latin typeface="BureauGrotesqueFiveOne"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BureauGrotesqueFiveOne" charset="0"/>
                <a:ea typeface="ＭＳ Ｐゴシック" panose="020B0600070205080204" pitchFamily="34" charset="-128"/>
              </a:defRPr>
            </a:lvl4pPr>
            <a:lvl5pPr marL="2057400" indent="-228600">
              <a:spcBef>
                <a:spcPct val="20000"/>
              </a:spcBef>
              <a:buClr>
                <a:schemeClr val="tx2"/>
              </a:buClr>
              <a:buChar char="–"/>
              <a:defRPr>
                <a:solidFill>
                  <a:schemeClr val="tx1"/>
                </a:solidFill>
                <a:latin typeface="BureauGrotesqueFiveOne"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9pPr>
          </a:lstStyle>
          <a:p>
            <a:pPr>
              <a:lnSpc>
                <a:spcPct val="100000"/>
              </a:lnSpc>
              <a:spcBef>
                <a:spcPct val="0"/>
              </a:spcBef>
            </a:pPr>
            <a:r>
              <a:rPr lang="fr-FR" altLang="en-US" sz="1400" b="1">
                <a:solidFill>
                  <a:schemeClr val="accent1"/>
                </a:solidFill>
                <a:latin typeface="Arial" panose="020B0604020202020204" pitchFamily="34" charset="0"/>
                <a:cs typeface="Arial" panose="020B0604020202020204" pitchFamily="34" charset="0"/>
              </a:rPr>
              <a:t>Jongsma </a:t>
            </a:r>
            <a:r>
              <a:rPr lang="fr-FR" altLang="en-US" sz="1400" b="1" i="1">
                <a:solidFill>
                  <a:schemeClr val="accent1"/>
                </a:solidFill>
                <a:latin typeface="Arial" panose="020B0604020202020204" pitchFamily="34" charset="0"/>
                <a:cs typeface="Arial" panose="020B0604020202020204" pitchFamily="34" charset="0"/>
              </a:rPr>
              <a:t>et al. JAMA Psychiatry </a:t>
            </a:r>
            <a:r>
              <a:rPr lang="fr-FR" altLang="en-US" sz="1400" b="1">
                <a:solidFill>
                  <a:schemeClr val="accent1"/>
                </a:solidFill>
                <a:latin typeface="Arial" panose="020B0604020202020204" pitchFamily="34" charset="0"/>
                <a:cs typeface="Arial" panose="020B0604020202020204" pitchFamily="34" charset="0"/>
              </a:rPr>
              <a:t>2018</a:t>
            </a:r>
            <a:endParaRPr lang="en-GB" altLang="en-US" sz="1400" b="1">
              <a:solidFill>
                <a:schemeClr val="accent1"/>
              </a:solidFill>
              <a:latin typeface="Arial" panose="020B0604020202020204" pitchFamily="34" charset="0"/>
              <a:cs typeface="Arial" panose="020B0604020202020204" pitchFamily="34" charset="0"/>
            </a:endParaRPr>
          </a:p>
        </p:txBody>
      </p:sp>
      <p:pic>
        <p:nvPicPr>
          <p:cNvPr id="37935" name="Picture 2" descr="http://www.psylife.eu/wp-content/uploads/2014/05/eugei_300px.png">
            <a:extLst>
              <a:ext uri="{FF2B5EF4-FFF2-40B4-BE49-F238E27FC236}">
                <a16:creationId xmlns:a16="http://schemas.microsoft.com/office/drawing/2014/main" id="{3ECAE42A-4159-2515-29A3-3FF67EC933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45635" y="814417"/>
            <a:ext cx="2082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Shape 13">
            <a:extLst>
              <a:ext uri="{FF2B5EF4-FFF2-40B4-BE49-F238E27FC236}">
                <a16:creationId xmlns:a16="http://schemas.microsoft.com/office/drawing/2014/main" id="{7BFA2D76-AE6C-89ED-28A0-40ADCD09351C}"/>
              </a:ext>
            </a:extLst>
          </p:cNvPr>
          <p:cNvSpPr/>
          <p:nvPr/>
        </p:nvSpPr>
        <p:spPr>
          <a:xfrm>
            <a:off x="2378075" y="2166938"/>
            <a:ext cx="7721600" cy="2895600"/>
          </a:xfrm>
          <a:custGeom>
            <a:avLst/>
            <a:gdLst>
              <a:gd name="connsiteX0" fmla="*/ 0 w 5623560"/>
              <a:gd name="connsiteY0" fmla="*/ 0 h 3465576"/>
              <a:gd name="connsiteX1" fmla="*/ 0 w 5623560"/>
              <a:gd name="connsiteY1" fmla="*/ 3465576 h 3465576"/>
              <a:gd name="connsiteX2" fmla="*/ 5623560 w 5623560"/>
              <a:gd name="connsiteY2" fmla="*/ 3465576 h 3465576"/>
            </a:gdLst>
            <a:ahLst/>
            <a:cxnLst>
              <a:cxn ang="0">
                <a:pos x="connsiteX0" y="connsiteY0"/>
              </a:cxn>
              <a:cxn ang="0">
                <a:pos x="connsiteX1" y="connsiteY1"/>
              </a:cxn>
              <a:cxn ang="0">
                <a:pos x="connsiteX2" y="connsiteY2"/>
              </a:cxn>
            </a:cxnLst>
            <a:rect l="l" t="t" r="r" b="b"/>
            <a:pathLst>
              <a:path w="5623560" h="3465576">
                <a:moveTo>
                  <a:pt x="0" y="0"/>
                </a:moveTo>
                <a:lnTo>
                  <a:pt x="0" y="3465576"/>
                </a:lnTo>
                <a:lnTo>
                  <a:pt x="5623560" y="346557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cxnSp>
        <p:nvCxnSpPr>
          <p:cNvPr id="15" name="Straight Connector 14">
            <a:extLst>
              <a:ext uri="{FF2B5EF4-FFF2-40B4-BE49-F238E27FC236}">
                <a16:creationId xmlns:a16="http://schemas.microsoft.com/office/drawing/2014/main" id="{3D7EA59B-FB7B-5843-27FC-CCAC936F99EA}"/>
              </a:ext>
            </a:extLst>
          </p:cNvPr>
          <p:cNvCxnSpPr>
            <a:cxnSpLocks/>
          </p:cNvCxnSpPr>
          <p:nvPr/>
        </p:nvCxnSpPr>
        <p:spPr>
          <a:xfrm rot="5400000" flipH="1">
            <a:off x="2352676"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938" name="TextBox 15">
            <a:extLst>
              <a:ext uri="{FF2B5EF4-FFF2-40B4-BE49-F238E27FC236}">
                <a16:creationId xmlns:a16="http://schemas.microsoft.com/office/drawing/2014/main" id="{8E371557-78A3-EC5C-61A4-4AF06B50BA68}"/>
              </a:ext>
            </a:extLst>
          </p:cNvPr>
          <p:cNvSpPr txBox="1">
            <a:spLocks noChangeArrowheads="1"/>
          </p:cNvSpPr>
          <p:nvPr/>
        </p:nvSpPr>
        <p:spPr bwMode="auto">
          <a:xfrm>
            <a:off x="2278064" y="5059364"/>
            <a:ext cx="752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London</a:t>
            </a:r>
          </a:p>
        </p:txBody>
      </p:sp>
      <p:grpSp>
        <p:nvGrpSpPr>
          <p:cNvPr id="37939" name="Group 16">
            <a:extLst>
              <a:ext uri="{FF2B5EF4-FFF2-40B4-BE49-F238E27FC236}">
                <a16:creationId xmlns:a16="http://schemas.microsoft.com/office/drawing/2014/main" id="{C68058E4-1686-9BA4-3925-548EA95A0D25}"/>
              </a:ext>
            </a:extLst>
          </p:cNvPr>
          <p:cNvGrpSpPr>
            <a:grpSpLocks/>
          </p:cNvGrpSpPr>
          <p:nvPr/>
        </p:nvGrpSpPr>
        <p:grpSpPr bwMode="auto">
          <a:xfrm>
            <a:off x="2078039" y="4926013"/>
            <a:ext cx="306387" cy="277812"/>
            <a:chOff x="1127394" y="5157743"/>
            <a:chExt cx="407138" cy="369332"/>
          </a:xfrm>
        </p:grpSpPr>
        <p:cxnSp>
          <p:nvCxnSpPr>
            <p:cNvPr id="18" name="Straight Connector 17">
              <a:extLst>
                <a:ext uri="{FF2B5EF4-FFF2-40B4-BE49-F238E27FC236}">
                  <a16:creationId xmlns:a16="http://schemas.microsoft.com/office/drawing/2014/main" id="{051D4659-0A48-DDBE-8E83-F659E0D68994}"/>
                </a:ext>
              </a:extLst>
            </p:cNvPr>
            <p:cNvCxnSpPr/>
            <p:nvPr/>
          </p:nvCxnSpPr>
          <p:spPr>
            <a:xfrm flipH="1">
              <a:off x="1462808" y="5339244"/>
              <a:ext cx="717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016" name="TextBox 18">
              <a:extLst>
                <a:ext uri="{FF2B5EF4-FFF2-40B4-BE49-F238E27FC236}">
                  <a16:creationId xmlns:a16="http://schemas.microsoft.com/office/drawing/2014/main" id="{28EC8E6C-05FC-C742-A445-69EE8EE34C67}"/>
                </a:ext>
              </a:extLst>
            </p:cNvPr>
            <p:cNvSpPr txBox="1">
              <a:spLocks noChangeArrowheads="1"/>
            </p:cNvSpPr>
            <p:nvPr/>
          </p:nvSpPr>
          <p:spPr bwMode="auto">
            <a:xfrm>
              <a:off x="1127394" y="5157743"/>
              <a:ext cx="359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0</a:t>
              </a:r>
            </a:p>
          </p:txBody>
        </p:sp>
      </p:grpSp>
      <p:grpSp>
        <p:nvGrpSpPr>
          <p:cNvPr id="37940" name="Group 19">
            <a:extLst>
              <a:ext uri="{FF2B5EF4-FFF2-40B4-BE49-F238E27FC236}">
                <a16:creationId xmlns:a16="http://schemas.microsoft.com/office/drawing/2014/main" id="{4B7DB24A-D2EF-1C9D-4575-FD85A61828F8}"/>
              </a:ext>
            </a:extLst>
          </p:cNvPr>
          <p:cNvGrpSpPr>
            <a:grpSpLocks/>
          </p:cNvGrpSpPr>
          <p:nvPr/>
        </p:nvGrpSpPr>
        <p:grpSpPr bwMode="auto">
          <a:xfrm>
            <a:off x="1993901" y="4513264"/>
            <a:ext cx="390525" cy="276225"/>
            <a:chOff x="1014116" y="5157743"/>
            <a:chExt cx="520416" cy="369332"/>
          </a:xfrm>
        </p:grpSpPr>
        <p:cxnSp>
          <p:nvCxnSpPr>
            <p:cNvPr id="21" name="Straight Connector 20">
              <a:extLst>
                <a:ext uri="{FF2B5EF4-FFF2-40B4-BE49-F238E27FC236}">
                  <a16:creationId xmlns:a16="http://schemas.microsoft.com/office/drawing/2014/main" id="{12F81448-00DD-B9F3-F594-719BCA1B7CCE}"/>
                </a:ext>
              </a:extLst>
            </p:cNvPr>
            <p:cNvCxnSpPr/>
            <p:nvPr/>
          </p:nvCxnSpPr>
          <p:spPr>
            <a:xfrm flipH="1">
              <a:off x="1462605" y="5338163"/>
              <a:ext cx="71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014" name="TextBox 21">
              <a:extLst>
                <a:ext uri="{FF2B5EF4-FFF2-40B4-BE49-F238E27FC236}">
                  <a16:creationId xmlns:a16="http://schemas.microsoft.com/office/drawing/2014/main" id="{2824A94B-A0CA-BF9F-6D3A-7B99D9DAAC2E}"/>
                </a:ext>
              </a:extLst>
            </p:cNvPr>
            <p:cNvSpPr txBox="1">
              <a:spLocks noChangeArrowheads="1"/>
            </p:cNvSpPr>
            <p:nvPr/>
          </p:nvSpPr>
          <p:spPr bwMode="auto">
            <a:xfrm>
              <a:off x="1014116"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10</a:t>
              </a:r>
            </a:p>
          </p:txBody>
        </p:sp>
      </p:grpSp>
      <p:grpSp>
        <p:nvGrpSpPr>
          <p:cNvPr id="37941" name="Group 22">
            <a:extLst>
              <a:ext uri="{FF2B5EF4-FFF2-40B4-BE49-F238E27FC236}">
                <a16:creationId xmlns:a16="http://schemas.microsoft.com/office/drawing/2014/main" id="{56E9D1A0-82D2-4F6C-E705-784E2EBAEF37}"/>
              </a:ext>
            </a:extLst>
          </p:cNvPr>
          <p:cNvGrpSpPr>
            <a:grpSpLocks/>
          </p:cNvGrpSpPr>
          <p:nvPr/>
        </p:nvGrpSpPr>
        <p:grpSpPr bwMode="auto">
          <a:xfrm>
            <a:off x="1993901" y="4098926"/>
            <a:ext cx="390525" cy="277813"/>
            <a:chOff x="1014116" y="5157743"/>
            <a:chExt cx="520416" cy="369332"/>
          </a:xfrm>
        </p:grpSpPr>
        <p:cxnSp>
          <p:nvCxnSpPr>
            <p:cNvPr id="24" name="Straight Connector 23">
              <a:extLst>
                <a:ext uri="{FF2B5EF4-FFF2-40B4-BE49-F238E27FC236}">
                  <a16:creationId xmlns:a16="http://schemas.microsoft.com/office/drawing/2014/main" id="{9D9CA1E3-7FD0-F0E2-B737-4C22F70F9AC8}"/>
                </a:ext>
              </a:extLst>
            </p:cNvPr>
            <p:cNvCxnSpPr/>
            <p:nvPr/>
          </p:nvCxnSpPr>
          <p:spPr>
            <a:xfrm flipH="1">
              <a:off x="1462605" y="5339243"/>
              <a:ext cx="71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012" name="TextBox 24">
              <a:extLst>
                <a:ext uri="{FF2B5EF4-FFF2-40B4-BE49-F238E27FC236}">
                  <a16:creationId xmlns:a16="http://schemas.microsoft.com/office/drawing/2014/main" id="{F99824F7-AC76-AAB6-5D0D-A4325AC27022}"/>
                </a:ext>
              </a:extLst>
            </p:cNvPr>
            <p:cNvSpPr txBox="1">
              <a:spLocks noChangeArrowheads="1"/>
            </p:cNvSpPr>
            <p:nvPr/>
          </p:nvSpPr>
          <p:spPr bwMode="auto">
            <a:xfrm>
              <a:off x="1014116"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20</a:t>
              </a:r>
            </a:p>
          </p:txBody>
        </p:sp>
      </p:grpSp>
      <p:grpSp>
        <p:nvGrpSpPr>
          <p:cNvPr id="37942" name="Group 25">
            <a:extLst>
              <a:ext uri="{FF2B5EF4-FFF2-40B4-BE49-F238E27FC236}">
                <a16:creationId xmlns:a16="http://schemas.microsoft.com/office/drawing/2014/main" id="{0D7283E7-25A3-590F-D3DC-FCD4CCAF159C}"/>
              </a:ext>
            </a:extLst>
          </p:cNvPr>
          <p:cNvGrpSpPr>
            <a:grpSpLocks/>
          </p:cNvGrpSpPr>
          <p:nvPr/>
        </p:nvGrpSpPr>
        <p:grpSpPr bwMode="auto">
          <a:xfrm>
            <a:off x="1993901" y="3686176"/>
            <a:ext cx="390525" cy="276225"/>
            <a:chOff x="1014116" y="5157743"/>
            <a:chExt cx="520416" cy="369332"/>
          </a:xfrm>
        </p:grpSpPr>
        <p:cxnSp>
          <p:nvCxnSpPr>
            <p:cNvPr id="27" name="Straight Connector 26">
              <a:extLst>
                <a:ext uri="{FF2B5EF4-FFF2-40B4-BE49-F238E27FC236}">
                  <a16:creationId xmlns:a16="http://schemas.microsoft.com/office/drawing/2014/main" id="{EB850854-C239-9510-A930-1211D0E56407}"/>
                </a:ext>
              </a:extLst>
            </p:cNvPr>
            <p:cNvCxnSpPr/>
            <p:nvPr/>
          </p:nvCxnSpPr>
          <p:spPr>
            <a:xfrm flipH="1">
              <a:off x="1462605" y="5338164"/>
              <a:ext cx="71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010" name="TextBox 27">
              <a:extLst>
                <a:ext uri="{FF2B5EF4-FFF2-40B4-BE49-F238E27FC236}">
                  <a16:creationId xmlns:a16="http://schemas.microsoft.com/office/drawing/2014/main" id="{7C94E148-B01B-1445-2156-84A3CC3713AB}"/>
                </a:ext>
              </a:extLst>
            </p:cNvPr>
            <p:cNvSpPr txBox="1">
              <a:spLocks noChangeArrowheads="1"/>
            </p:cNvSpPr>
            <p:nvPr/>
          </p:nvSpPr>
          <p:spPr bwMode="auto">
            <a:xfrm>
              <a:off x="1014116"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30</a:t>
              </a:r>
            </a:p>
          </p:txBody>
        </p:sp>
      </p:grpSp>
      <p:grpSp>
        <p:nvGrpSpPr>
          <p:cNvPr id="37943" name="Group 28">
            <a:extLst>
              <a:ext uri="{FF2B5EF4-FFF2-40B4-BE49-F238E27FC236}">
                <a16:creationId xmlns:a16="http://schemas.microsoft.com/office/drawing/2014/main" id="{BC56C140-77E2-8308-D31F-CC223C33A7E3}"/>
              </a:ext>
            </a:extLst>
          </p:cNvPr>
          <p:cNvGrpSpPr>
            <a:grpSpLocks/>
          </p:cNvGrpSpPr>
          <p:nvPr/>
        </p:nvGrpSpPr>
        <p:grpSpPr bwMode="auto">
          <a:xfrm>
            <a:off x="1993901" y="3271839"/>
            <a:ext cx="390525" cy="276225"/>
            <a:chOff x="1014116" y="5157743"/>
            <a:chExt cx="520416" cy="369332"/>
          </a:xfrm>
        </p:grpSpPr>
        <p:cxnSp>
          <p:nvCxnSpPr>
            <p:cNvPr id="30" name="Straight Connector 29">
              <a:extLst>
                <a:ext uri="{FF2B5EF4-FFF2-40B4-BE49-F238E27FC236}">
                  <a16:creationId xmlns:a16="http://schemas.microsoft.com/office/drawing/2014/main" id="{C4808F7B-B062-8305-BE1B-328F7D76C193}"/>
                </a:ext>
              </a:extLst>
            </p:cNvPr>
            <p:cNvCxnSpPr/>
            <p:nvPr/>
          </p:nvCxnSpPr>
          <p:spPr>
            <a:xfrm flipH="1">
              <a:off x="1462605" y="5338163"/>
              <a:ext cx="71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008" name="TextBox 30">
              <a:extLst>
                <a:ext uri="{FF2B5EF4-FFF2-40B4-BE49-F238E27FC236}">
                  <a16:creationId xmlns:a16="http://schemas.microsoft.com/office/drawing/2014/main" id="{8C3AA60E-F506-57CC-390C-4E684D35506E}"/>
                </a:ext>
              </a:extLst>
            </p:cNvPr>
            <p:cNvSpPr txBox="1">
              <a:spLocks noChangeArrowheads="1"/>
            </p:cNvSpPr>
            <p:nvPr/>
          </p:nvSpPr>
          <p:spPr bwMode="auto">
            <a:xfrm>
              <a:off x="1014116"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40</a:t>
              </a:r>
            </a:p>
          </p:txBody>
        </p:sp>
      </p:grpSp>
      <p:grpSp>
        <p:nvGrpSpPr>
          <p:cNvPr id="37944" name="Group 31">
            <a:extLst>
              <a:ext uri="{FF2B5EF4-FFF2-40B4-BE49-F238E27FC236}">
                <a16:creationId xmlns:a16="http://schemas.microsoft.com/office/drawing/2014/main" id="{26A284BB-6FC6-3537-9E49-253C5CEA627F}"/>
              </a:ext>
            </a:extLst>
          </p:cNvPr>
          <p:cNvGrpSpPr>
            <a:grpSpLocks/>
          </p:cNvGrpSpPr>
          <p:nvPr/>
        </p:nvGrpSpPr>
        <p:grpSpPr bwMode="auto">
          <a:xfrm>
            <a:off x="1993901" y="2857501"/>
            <a:ext cx="390525" cy="277813"/>
            <a:chOff x="1014116" y="5157743"/>
            <a:chExt cx="520416" cy="369332"/>
          </a:xfrm>
        </p:grpSpPr>
        <p:cxnSp>
          <p:nvCxnSpPr>
            <p:cNvPr id="33" name="Straight Connector 32">
              <a:extLst>
                <a:ext uri="{FF2B5EF4-FFF2-40B4-BE49-F238E27FC236}">
                  <a16:creationId xmlns:a16="http://schemas.microsoft.com/office/drawing/2014/main" id="{DAA4973C-E8B0-8E27-FB1E-2EBADC5DABBE}"/>
                </a:ext>
              </a:extLst>
            </p:cNvPr>
            <p:cNvCxnSpPr/>
            <p:nvPr/>
          </p:nvCxnSpPr>
          <p:spPr>
            <a:xfrm flipH="1">
              <a:off x="1462605" y="5339243"/>
              <a:ext cx="71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006" name="TextBox 33">
              <a:extLst>
                <a:ext uri="{FF2B5EF4-FFF2-40B4-BE49-F238E27FC236}">
                  <a16:creationId xmlns:a16="http://schemas.microsoft.com/office/drawing/2014/main" id="{33060451-20F8-5CC0-11CB-482F7C14A4AC}"/>
                </a:ext>
              </a:extLst>
            </p:cNvPr>
            <p:cNvSpPr txBox="1">
              <a:spLocks noChangeArrowheads="1"/>
            </p:cNvSpPr>
            <p:nvPr/>
          </p:nvSpPr>
          <p:spPr bwMode="auto">
            <a:xfrm>
              <a:off x="1014116"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50</a:t>
              </a:r>
            </a:p>
          </p:txBody>
        </p:sp>
      </p:grpSp>
      <p:grpSp>
        <p:nvGrpSpPr>
          <p:cNvPr id="37945" name="Group 34">
            <a:extLst>
              <a:ext uri="{FF2B5EF4-FFF2-40B4-BE49-F238E27FC236}">
                <a16:creationId xmlns:a16="http://schemas.microsoft.com/office/drawing/2014/main" id="{14E50796-6940-BA51-C940-353FD53D4C54}"/>
              </a:ext>
            </a:extLst>
          </p:cNvPr>
          <p:cNvGrpSpPr>
            <a:grpSpLocks/>
          </p:cNvGrpSpPr>
          <p:nvPr/>
        </p:nvGrpSpPr>
        <p:grpSpPr bwMode="auto">
          <a:xfrm>
            <a:off x="1993901" y="2444751"/>
            <a:ext cx="390525" cy="276225"/>
            <a:chOff x="1014116" y="5157743"/>
            <a:chExt cx="520416" cy="369332"/>
          </a:xfrm>
        </p:grpSpPr>
        <p:cxnSp>
          <p:nvCxnSpPr>
            <p:cNvPr id="36" name="Straight Connector 35">
              <a:extLst>
                <a:ext uri="{FF2B5EF4-FFF2-40B4-BE49-F238E27FC236}">
                  <a16:creationId xmlns:a16="http://schemas.microsoft.com/office/drawing/2014/main" id="{F35C4BC1-ECFD-3E3F-C99B-271E7EFAF02A}"/>
                </a:ext>
              </a:extLst>
            </p:cNvPr>
            <p:cNvCxnSpPr/>
            <p:nvPr/>
          </p:nvCxnSpPr>
          <p:spPr>
            <a:xfrm flipH="1">
              <a:off x="1462605" y="5338164"/>
              <a:ext cx="71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004" name="TextBox 36">
              <a:extLst>
                <a:ext uri="{FF2B5EF4-FFF2-40B4-BE49-F238E27FC236}">
                  <a16:creationId xmlns:a16="http://schemas.microsoft.com/office/drawing/2014/main" id="{3D6F8468-37E0-DFCF-B6B1-48955A617239}"/>
                </a:ext>
              </a:extLst>
            </p:cNvPr>
            <p:cNvSpPr txBox="1">
              <a:spLocks noChangeArrowheads="1"/>
            </p:cNvSpPr>
            <p:nvPr/>
          </p:nvSpPr>
          <p:spPr bwMode="auto">
            <a:xfrm>
              <a:off x="1014116"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60</a:t>
              </a:r>
            </a:p>
          </p:txBody>
        </p:sp>
      </p:grpSp>
      <p:grpSp>
        <p:nvGrpSpPr>
          <p:cNvPr id="37946" name="Group 37">
            <a:extLst>
              <a:ext uri="{FF2B5EF4-FFF2-40B4-BE49-F238E27FC236}">
                <a16:creationId xmlns:a16="http://schemas.microsoft.com/office/drawing/2014/main" id="{CF1EA5CA-BB7E-1458-8684-3A764710DD0B}"/>
              </a:ext>
            </a:extLst>
          </p:cNvPr>
          <p:cNvGrpSpPr>
            <a:grpSpLocks/>
          </p:cNvGrpSpPr>
          <p:nvPr/>
        </p:nvGrpSpPr>
        <p:grpSpPr bwMode="auto">
          <a:xfrm>
            <a:off x="1993901" y="2030413"/>
            <a:ext cx="390525" cy="277812"/>
            <a:chOff x="1014116" y="5157743"/>
            <a:chExt cx="520416" cy="369332"/>
          </a:xfrm>
        </p:grpSpPr>
        <p:cxnSp>
          <p:nvCxnSpPr>
            <p:cNvPr id="39" name="Straight Connector 38">
              <a:extLst>
                <a:ext uri="{FF2B5EF4-FFF2-40B4-BE49-F238E27FC236}">
                  <a16:creationId xmlns:a16="http://schemas.microsoft.com/office/drawing/2014/main" id="{1E28B3F3-8DB0-EC5A-94DC-98B86CADEE3D}"/>
                </a:ext>
              </a:extLst>
            </p:cNvPr>
            <p:cNvCxnSpPr/>
            <p:nvPr/>
          </p:nvCxnSpPr>
          <p:spPr>
            <a:xfrm flipH="1">
              <a:off x="1462605" y="5339244"/>
              <a:ext cx="719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002" name="TextBox 39">
              <a:extLst>
                <a:ext uri="{FF2B5EF4-FFF2-40B4-BE49-F238E27FC236}">
                  <a16:creationId xmlns:a16="http://schemas.microsoft.com/office/drawing/2014/main" id="{9749694A-D663-C134-4FBC-D43AE700EF1F}"/>
                </a:ext>
              </a:extLst>
            </p:cNvPr>
            <p:cNvSpPr txBox="1">
              <a:spLocks noChangeArrowheads="1"/>
            </p:cNvSpPr>
            <p:nvPr/>
          </p:nvSpPr>
          <p:spPr bwMode="auto">
            <a:xfrm>
              <a:off x="1014116"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70</a:t>
              </a:r>
            </a:p>
          </p:txBody>
        </p:sp>
      </p:grpSp>
      <p:cxnSp>
        <p:nvCxnSpPr>
          <p:cNvPr id="44" name="Straight Connector 43">
            <a:extLst>
              <a:ext uri="{FF2B5EF4-FFF2-40B4-BE49-F238E27FC236}">
                <a16:creationId xmlns:a16="http://schemas.microsoft.com/office/drawing/2014/main" id="{5A7A4C36-7FC0-A399-7DD9-DF239919E1F6}"/>
              </a:ext>
            </a:extLst>
          </p:cNvPr>
          <p:cNvCxnSpPr>
            <a:cxnSpLocks/>
          </p:cNvCxnSpPr>
          <p:nvPr/>
        </p:nvCxnSpPr>
        <p:spPr>
          <a:xfrm rot="5400000" flipH="1">
            <a:off x="2903538"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08016E-40FF-B9C2-DABC-EBA44204DD4A}"/>
              </a:ext>
            </a:extLst>
          </p:cNvPr>
          <p:cNvCxnSpPr>
            <a:cxnSpLocks/>
          </p:cNvCxnSpPr>
          <p:nvPr/>
        </p:nvCxnSpPr>
        <p:spPr>
          <a:xfrm rot="5400000" flipH="1">
            <a:off x="3454401"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3DD5E40-20D6-B421-F943-2E70651505AA}"/>
              </a:ext>
            </a:extLst>
          </p:cNvPr>
          <p:cNvCxnSpPr>
            <a:cxnSpLocks/>
          </p:cNvCxnSpPr>
          <p:nvPr/>
        </p:nvCxnSpPr>
        <p:spPr>
          <a:xfrm rot="5400000" flipH="1">
            <a:off x="4005263"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1B7B847-A018-A734-077C-10B0FA557E65}"/>
              </a:ext>
            </a:extLst>
          </p:cNvPr>
          <p:cNvCxnSpPr>
            <a:cxnSpLocks/>
          </p:cNvCxnSpPr>
          <p:nvPr/>
        </p:nvCxnSpPr>
        <p:spPr>
          <a:xfrm rot="5400000" flipH="1">
            <a:off x="4556126"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1374B01-8083-2D7A-1C67-25A5C315971F}"/>
              </a:ext>
            </a:extLst>
          </p:cNvPr>
          <p:cNvCxnSpPr>
            <a:cxnSpLocks/>
          </p:cNvCxnSpPr>
          <p:nvPr/>
        </p:nvCxnSpPr>
        <p:spPr>
          <a:xfrm rot="5400000" flipH="1">
            <a:off x="5106988"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1C4F41-1F36-9BAC-B04B-F55AD4776A71}"/>
              </a:ext>
            </a:extLst>
          </p:cNvPr>
          <p:cNvCxnSpPr>
            <a:cxnSpLocks/>
          </p:cNvCxnSpPr>
          <p:nvPr/>
        </p:nvCxnSpPr>
        <p:spPr>
          <a:xfrm rot="5400000" flipH="1">
            <a:off x="5657851"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3D6668C-35A7-78DC-DCAD-9F1F27418E23}"/>
              </a:ext>
            </a:extLst>
          </p:cNvPr>
          <p:cNvCxnSpPr>
            <a:cxnSpLocks/>
          </p:cNvCxnSpPr>
          <p:nvPr/>
        </p:nvCxnSpPr>
        <p:spPr>
          <a:xfrm rot="5400000" flipH="1">
            <a:off x="6208713"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1E737D-CA2F-B870-6DE9-4FD73E6EA0A9}"/>
              </a:ext>
            </a:extLst>
          </p:cNvPr>
          <p:cNvCxnSpPr>
            <a:cxnSpLocks/>
          </p:cNvCxnSpPr>
          <p:nvPr/>
        </p:nvCxnSpPr>
        <p:spPr>
          <a:xfrm rot="5400000" flipH="1">
            <a:off x="6759576"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570D5D4-E880-E3E2-1188-4B54F9E44E9F}"/>
              </a:ext>
            </a:extLst>
          </p:cNvPr>
          <p:cNvCxnSpPr>
            <a:cxnSpLocks/>
          </p:cNvCxnSpPr>
          <p:nvPr/>
        </p:nvCxnSpPr>
        <p:spPr>
          <a:xfrm rot="5400000" flipH="1">
            <a:off x="7310438"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0165EBB-520C-4ADF-9DE4-DFEA84D7BEF1}"/>
              </a:ext>
            </a:extLst>
          </p:cNvPr>
          <p:cNvCxnSpPr>
            <a:cxnSpLocks/>
          </p:cNvCxnSpPr>
          <p:nvPr/>
        </p:nvCxnSpPr>
        <p:spPr>
          <a:xfrm rot="5400000" flipH="1">
            <a:off x="7861301"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43D0CF0-A68B-1A0F-5759-CA1032B2C69B}"/>
              </a:ext>
            </a:extLst>
          </p:cNvPr>
          <p:cNvCxnSpPr>
            <a:cxnSpLocks/>
          </p:cNvCxnSpPr>
          <p:nvPr/>
        </p:nvCxnSpPr>
        <p:spPr>
          <a:xfrm rot="5400000" flipH="1">
            <a:off x="8412163"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EE21ADD-8F10-CD27-FE44-73D13018B235}"/>
              </a:ext>
            </a:extLst>
          </p:cNvPr>
          <p:cNvCxnSpPr>
            <a:cxnSpLocks/>
          </p:cNvCxnSpPr>
          <p:nvPr/>
        </p:nvCxnSpPr>
        <p:spPr>
          <a:xfrm rot="5400000" flipH="1">
            <a:off x="8963026"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494189-BB2C-3113-F9C3-6DA0C5124B5D}"/>
              </a:ext>
            </a:extLst>
          </p:cNvPr>
          <p:cNvCxnSpPr>
            <a:cxnSpLocks/>
          </p:cNvCxnSpPr>
          <p:nvPr/>
        </p:nvCxnSpPr>
        <p:spPr>
          <a:xfrm rot="5400000" flipH="1">
            <a:off x="9513888"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0670EE0-5F9D-D8FD-FD12-EB22B56FF89B}"/>
              </a:ext>
            </a:extLst>
          </p:cNvPr>
          <p:cNvCxnSpPr>
            <a:cxnSpLocks/>
          </p:cNvCxnSpPr>
          <p:nvPr/>
        </p:nvCxnSpPr>
        <p:spPr>
          <a:xfrm rot="5400000" flipH="1">
            <a:off x="10064751" y="5091113"/>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961" name="TextBox 57">
            <a:extLst>
              <a:ext uri="{FF2B5EF4-FFF2-40B4-BE49-F238E27FC236}">
                <a16:creationId xmlns:a16="http://schemas.microsoft.com/office/drawing/2014/main" id="{311BF502-3D02-6B0D-5D9B-441F64B0A785}"/>
              </a:ext>
            </a:extLst>
          </p:cNvPr>
          <p:cNvSpPr txBox="1">
            <a:spLocks noChangeArrowheads="1"/>
          </p:cNvSpPr>
          <p:nvPr/>
        </p:nvSpPr>
        <p:spPr bwMode="auto">
          <a:xfrm>
            <a:off x="2711451" y="5218114"/>
            <a:ext cx="987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Cambridge</a:t>
            </a:r>
          </a:p>
        </p:txBody>
      </p:sp>
      <p:sp>
        <p:nvSpPr>
          <p:cNvPr id="37962" name="TextBox 58">
            <a:extLst>
              <a:ext uri="{FF2B5EF4-FFF2-40B4-BE49-F238E27FC236}">
                <a16:creationId xmlns:a16="http://schemas.microsoft.com/office/drawing/2014/main" id="{23DAEDA6-D9A1-825A-93C5-6AB956E462EB}"/>
              </a:ext>
            </a:extLst>
          </p:cNvPr>
          <p:cNvSpPr txBox="1">
            <a:spLocks noChangeArrowheads="1"/>
          </p:cNvSpPr>
          <p:nvPr/>
        </p:nvSpPr>
        <p:spPr bwMode="auto">
          <a:xfrm>
            <a:off x="3243263" y="5059364"/>
            <a:ext cx="1027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Amsterdam</a:t>
            </a:r>
          </a:p>
        </p:txBody>
      </p:sp>
      <p:sp>
        <p:nvSpPr>
          <p:cNvPr id="37963" name="TextBox 59">
            <a:extLst>
              <a:ext uri="{FF2B5EF4-FFF2-40B4-BE49-F238E27FC236}">
                <a16:creationId xmlns:a16="http://schemas.microsoft.com/office/drawing/2014/main" id="{6403ABBF-73CC-938E-3FA4-DA5F544AF9E2}"/>
              </a:ext>
            </a:extLst>
          </p:cNvPr>
          <p:cNvSpPr txBox="1">
            <a:spLocks noChangeArrowheads="1"/>
          </p:cNvSpPr>
          <p:nvPr/>
        </p:nvSpPr>
        <p:spPr bwMode="auto">
          <a:xfrm>
            <a:off x="3967164" y="5218114"/>
            <a:ext cx="681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Leiden</a:t>
            </a:r>
          </a:p>
        </p:txBody>
      </p:sp>
      <p:sp>
        <p:nvSpPr>
          <p:cNvPr id="37964" name="TextBox 60">
            <a:extLst>
              <a:ext uri="{FF2B5EF4-FFF2-40B4-BE49-F238E27FC236}">
                <a16:creationId xmlns:a16="http://schemas.microsoft.com/office/drawing/2014/main" id="{6FA106A4-7C1B-0D3D-3DA9-EFD7794E311E}"/>
              </a:ext>
            </a:extLst>
          </p:cNvPr>
          <p:cNvSpPr txBox="1">
            <a:spLocks noChangeArrowheads="1"/>
          </p:cNvSpPr>
          <p:nvPr/>
        </p:nvSpPr>
        <p:spPr bwMode="auto">
          <a:xfrm>
            <a:off x="4513263" y="5059364"/>
            <a:ext cx="690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Madrid</a:t>
            </a:r>
          </a:p>
        </p:txBody>
      </p:sp>
      <p:sp>
        <p:nvSpPr>
          <p:cNvPr id="37965" name="TextBox 61">
            <a:extLst>
              <a:ext uri="{FF2B5EF4-FFF2-40B4-BE49-F238E27FC236}">
                <a16:creationId xmlns:a16="http://schemas.microsoft.com/office/drawing/2014/main" id="{31C80291-0641-FD67-537C-2DD992C1BEF5}"/>
              </a:ext>
            </a:extLst>
          </p:cNvPr>
          <p:cNvSpPr txBox="1">
            <a:spLocks noChangeArrowheads="1"/>
          </p:cNvSpPr>
          <p:nvPr/>
        </p:nvSpPr>
        <p:spPr bwMode="auto">
          <a:xfrm>
            <a:off x="4945063" y="5218114"/>
            <a:ext cx="927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Barcelona</a:t>
            </a:r>
          </a:p>
        </p:txBody>
      </p:sp>
      <p:sp>
        <p:nvSpPr>
          <p:cNvPr id="37966" name="TextBox 62">
            <a:extLst>
              <a:ext uri="{FF2B5EF4-FFF2-40B4-BE49-F238E27FC236}">
                <a16:creationId xmlns:a16="http://schemas.microsoft.com/office/drawing/2014/main" id="{1C82F928-BAA0-7903-9CA1-9A0DE06A99D2}"/>
              </a:ext>
            </a:extLst>
          </p:cNvPr>
          <p:cNvSpPr txBox="1">
            <a:spLocks noChangeArrowheads="1"/>
          </p:cNvSpPr>
          <p:nvPr/>
        </p:nvSpPr>
        <p:spPr bwMode="auto">
          <a:xfrm>
            <a:off x="5541963" y="5059364"/>
            <a:ext cx="836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Santiago</a:t>
            </a:r>
          </a:p>
        </p:txBody>
      </p:sp>
      <p:sp>
        <p:nvSpPr>
          <p:cNvPr id="37967" name="TextBox 63">
            <a:extLst>
              <a:ext uri="{FF2B5EF4-FFF2-40B4-BE49-F238E27FC236}">
                <a16:creationId xmlns:a16="http://schemas.microsoft.com/office/drawing/2014/main" id="{08425F40-8C71-8055-7E5E-7EBB048FCF66}"/>
              </a:ext>
            </a:extLst>
          </p:cNvPr>
          <p:cNvSpPr txBox="1">
            <a:spLocks noChangeArrowheads="1"/>
          </p:cNvSpPr>
          <p:nvPr/>
        </p:nvSpPr>
        <p:spPr bwMode="auto">
          <a:xfrm>
            <a:off x="6111876" y="5218114"/>
            <a:ext cx="798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Valencia</a:t>
            </a:r>
          </a:p>
        </p:txBody>
      </p:sp>
      <p:sp>
        <p:nvSpPr>
          <p:cNvPr id="37968" name="TextBox 64">
            <a:extLst>
              <a:ext uri="{FF2B5EF4-FFF2-40B4-BE49-F238E27FC236}">
                <a16:creationId xmlns:a16="http://schemas.microsoft.com/office/drawing/2014/main" id="{86366D0E-8754-ECEE-1E94-E38AF3F4986B}"/>
              </a:ext>
            </a:extLst>
          </p:cNvPr>
          <p:cNvSpPr txBox="1">
            <a:spLocks noChangeArrowheads="1"/>
          </p:cNvSpPr>
          <p:nvPr/>
        </p:nvSpPr>
        <p:spPr bwMode="auto">
          <a:xfrm>
            <a:off x="6708775" y="5065714"/>
            <a:ext cx="706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Oviedo</a:t>
            </a:r>
          </a:p>
        </p:txBody>
      </p:sp>
      <p:sp>
        <p:nvSpPr>
          <p:cNvPr id="37969" name="TextBox 65">
            <a:extLst>
              <a:ext uri="{FF2B5EF4-FFF2-40B4-BE49-F238E27FC236}">
                <a16:creationId xmlns:a16="http://schemas.microsoft.com/office/drawing/2014/main" id="{2A95C9EB-53AC-0672-A676-CB9305CC1028}"/>
              </a:ext>
            </a:extLst>
          </p:cNvPr>
          <p:cNvSpPr txBox="1">
            <a:spLocks noChangeArrowheads="1"/>
          </p:cNvSpPr>
          <p:nvPr/>
        </p:nvSpPr>
        <p:spPr bwMode="auto">
          <a:xfrm>
            <a:off x="7332664" y="5224463"/>
            <a:ext cx="560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Paris</a:t>
            </a:r>
          </a:p>
        </p:txBody>
      </p:sp>
      <p:sp>
        <p:nvSpPr>
          <p:cNvPr id="37970" name="TextBox 66">
            <a:extLst>
              <a:ext uri="{FF2B5EF4-FFF2-40B4-BE49-F238E27FC236}">
                <a16:creationId xmlns:a16="http://schemas.microsoft.com/office/drawing/2014/main" id="{15FE7FED-3BBC-F601-716E-9C70A5D3D501}"/>
              </a:ext>
            </a:extLst>
          </p:cNvPr>
          <p:cNvSpPr txBox="1">
            <a:spLocks noChangeArrowheads="1"/>
          </p:cNvSpPr>
          <p:nvPr/>
        </p:nvSpPr>
        <p:spPr bwMode="auto">
          <a:xfrm>
            <a:off x="7734300" y="5065713"/>
            <a:ext cx="858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Clermont</a:t>
            </a:r>
            <a:br>
              <a:rPr lang="en-GB" altLang="en-US" sz="1200" b="1"/>
            </a:br>
            <a:r>
              <a:rPr lang="en-GB" altLang="en-US" sz="1200" b="1"/>
              <a:t>Ferrand</a:t>
            </a:r>
          </a:p>
        </p:txBody>
      </p:sp>
      <p:sp>
        <p:nvSpPr>
          <p:cNvPr id="37971" name="TextBox 67">
            <a:extLst>
              <a:ext uri="{FF2B5EF4-FFF2-40B4-BE49-F238E27FC236}">
                <a16:creationId xmlns:a16="http://schemas.microsoft.com/office/drawing/2014/main" id="{A41D6F16-A3DE-E4B7-5284-D247849D0B61}"/>
              </a:ext>
            </a:extLst>
          </p:cNvPr>
          <p:cNvSpPr txBox="1">
            <a:spLocks noChangeArrowheads="1"/>
          </p:cNvSpPr>
          <p:nvPr/>
        </p:nvSpPr>
        <p:spPr bwMode="auto">
          <a:xfrm>
            <a:off x="8313739" y="5224463"/>
            <a:ext cx="8016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Bologna</a:t>
            </a:r>
          </a:p>
        </p:txBody>
      </p:sp>
      <p:sp>
        <p:nvSpPr>
          <p:cNvPr id="37972" name="TextBox 68">
            <a:extLst>
              <a:ext uri="{FF2B5EF4-FFF2-40B4-BE49-F238E27FC236}">
                <a16:creationId xmlns:a16="http://schemas.microsoft.com/office/drawing/2014/main" id="{2C4C845E-54B0-1B60-4560-5B31A6F6B984}"/>
              </a:ext>
            </a:extLst>
          </p:cNvPr>
          <p:cNvSpPr txBox="1">
            <a:spLocks noChangeArrowheads="1"/>
          </p:cNvSpPr>
          <p:nvPr/>
        </p:nvSpPr>
        <p:spPr bwMode="auto">
          <a:xfrm>
            <a:off x="8916988" y="5065714"/>
            <a:ext cx="696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Verona</a:t>
            </a:r>
          </a:p>
        </p:txBody>
      </p:sp>
      <p:sp>
        <p:nvSpPr>
          <p:cNvPr id="37973" name="TextBox 69">
            <a:extLst>
              <a:ext uri="{FF2B5EF4-FFF2-40B4-BE49-F238E27FC236}">
                <a16:creationId xmlns:a16="http://schemas.microsoft.com/office/drawing/2014/main" id="{A8FD41C6-AA0B-9259-9C3D-CB7859F9D43F}"/>
              </a:ext>
            </a:extLst>
          </p:cNvPr>
          <p:cNvSpPr txBox="1">
            <a:spLocks noChangeArrowheads="1"/>
          </p:cNvSpPr>
          <p:nvPr/>
        </p:nvSpPr>
        <p:spPr bwMode="auto">
          <a:xfrm>
            <a:off x="9421814" y="5224463"/>
            <a:ext cx="790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Palermo</a:t>
            </a:r>
          </a:p>
        </p:txBody>
      </p:sp>
      <p:sp>
        <p:nvSpPr>
          <p:cNvPr id="37974" name="TextBox 85">
            <a:extLst>
              <a:ext uri="{FF2B5EF4-FFF2-40B4-BE49-F238E27FC236}">
                <a16:creationId xmlns:a16="http://schemas.microsoft.com/office/drawing/2014/main" id="{E7969EC7-CF44-9445-FEC6-13167F2D57DA}"/>
              </a:ext>
            </a:extLst>
          </p:cNvPr>
          <p:cNvSpPr txBox="1">
            <a:spLocks noChangeArrowheads="1"/>
          </p:cNvSpPr>
          <p:nvPr/>
        </p:nvSpPr>
        <p:spPr bwMode="auto">
          <a:xfrm>
            <a:off x="2370139" y="2206626"/>
            <a:ext cx="568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61.64</a:t>
            </a:r>
          </a:p>
        </p:txBody>
      </p:sp>
      <p:sp>
        <p:nvSpPr>
          <p:cNvPr id="37975" name="TextBox 86">
            <a:extLst>
              <a:ext uri="{FF2B5EF4-FFF2-40B4-BE49-F238E27FC236}">
                <a16:creationId xmlns:a16="http://schemas.microsoft.com/office/drawing/2014/main" id="{7848564F-E5D8-C687-4434-4708717A0F57}"/>
              </a:ext>
            </a:extLst>
          </p:cNvPr>
          <p:cNvSpPr txBox="1">
            <a:spLocks noChangeArrowheads="1"/>
          </p:cNvSpPr>
          <p:nvPr/>
        </p:nvSpPr>
        <p:spPr bwMode="auto">
          <a:xfrm>
            <a:off x="2921001" y="4056063"/>
            <a:ext cx="568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17.17</a:t>
            </a:r>
          </a:p>
        </p:txBody>
      </p:sp>
      <p:sp>
        <p:nvSpPr>
          <p:cNvPr id="37976" name="TextBox 87">
            <a:extLst>
              <a:ext uri="{FF2B5EF4-FFF2-40B4-BE49-F238E27FC236}">
                <a16:creationId xmlns:a16="http://schemas.microsoft.com/office/drawing/2014/main" id="{FAD0B541-7676-3FA5-E1B6-512D16C83EAF}"/>
              </a:ext>
            </a:extLst>
          </p:cNvPr>
          <p:cNvSpPr txBox="1">
            <a:spLocks noChangeArrowheads="1"/>
          </p:cNvSpPr>
          <p:nvPr/>
        </p:nvSpPr>
        <p:spPr bwMode="auto">
          <a:xfrm>
            <a:off x="3471864" y="2801938"/>
            <a:ext cx="568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47.44</a:t>
            </a:r>
          </a:p>
        </p:txBody>
      </p:sp>
      <p:sp>
        <p:nvSpPr>
          <p:cNvPr id="37977" name="TextBox 88">
            <a:extLst>
              <a:ext uri="{FF2B5EF4-FFF2-40B4-BE49-F238E27FC236}">
                <a16:creationId xmlns:a16="http://schemas.microsoft.com/office/drawing/2014/main" id="{538BC801-D9B2-F5D8-6E77-33CE1861F79B}"/>
              </a:ext>
            </a:extLst>
          </p:cNvPr>
          <p:cNvSpPr txBox="1">
            <a:spLocks noChangeArrowheads="1"/>
          </p:cNvSpPr>
          <p:nvPr/>
        </p:nvSpPr>
        <p:spPr bwMode="auto">
          <a:xfrm>
            <a:off x="4022726" y="3848101"/>
            <a:ext cx="568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22.08</a:t>
            </a:r>
          </a:p>
        </p:txBody>
      </p:sp>
      <p:sp>
        <p:nvSpPr>
          <p:cNvPr id="37978" name="TextBox 89">
            <a:extLst>
              <a:ext uri="{FF2B5EF4-FFF2-40B4-BE49-F238E27FC236}">
                <a16:creationId xmlns:a16="http://schemas.microsoft.com/office/drawing/2014/main" id="{6CCEDBA1-E507-8296-D560-90FC9C47B565}"/>
              </a:ext>
            </a:extLst>
          </p:cNvPr>
          <p:cNvSpPr txBox="1">
            <a:spLocks noChangeArrowheads="1"/>
          </p:cNvSpPr>
          <p:nvPr/>
        </p:nvSpPr>
        <p:spPr bwMode="auto">
          <a:xfrm>
            <a:off x="4573589" y="3744914"/>
            <a:ext cx="56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24.83</a:t>
            </a:r>
          </a:p>
        </p:txBody>
      </p:sp>
      <p:sp>
        <p:nvSpPr>
          <p:cNvPr id="37979" name="TextBox 90">
            <a:extLst>
              <a:ext uri="{FF2B5EF4-FFF2-40B4-BE49-F238E27FC236}">
                <a16:creationId xmlns:a16="http://schemas.microsoft.com/office/drawing/2014/main" id="{14E0B782-1668-84DB-9FE3-D24A6D96B106}"/>
              </a:ext>
            </a:extLst>
          </p:cNvPr>
          <p:cNvSpPr txBox="1">
            <a:spLocks noChangeArrowheads="1"/>
          </p:cNvSpPr>
          <p:nvPr/>
        </p:nvSpPr>
        <p:spPr bwMode="auto">
          <a:xfrm>
            <a:off x="5126039" y="4243388"/>
            <a:ext cx="566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12.66</a:t>
            </a:r>
          </a:p>
        </p:txBody>
      </p:sp>
      <p:sp>
        <p:nvSpPr>
          <p:cNvPr id="37980" name="TextBox 91">
            <a:extLst>
              <a:ext uri="{FF2B5EF4-FFF2-40B4-BE49-F238E27FC236}">
                <a16:creationId xmlns:a16="http://schemas.microsoft.com/office/drawing/2014/main" id="{E66D01B5-1523-2687-4A14-C72FF4A46C01}"/>
              </a:ext>
            </a:extLst>
          </p:cNvPr>
          <p:cNvSpPr txBox="1">
            <a:spLocks noChangeArrowheads="1"/>
          </p:cNvSpPr>
          <p:nvPr/>
        </p:nvSpPr>
        <p:spPr bwMode="auto">
          <a:xfrm>
            <a:off x="5761038" y="4500564"/>
            <a:ext cx="398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6.3</a:t>
            </a:r>
          </a:p>
        </p:txBody>
      </p:sp>
      <p:sp>
        <p:nvSpPr>
          <p:cNvPr id="37981" name="TextBox 92">
            <a:extLst>
              <a:ext uri="{FF2B5EF4-FFF2-40B4-BE49-F238E27FC236}">
                <a16:creationId xmlns:a16="http://schemas.microsoft.com/office/drawing/2014/main" id="{10F38C62-16BE-6CB7-6D90-68B2F91744F4}"/>
              </a:ext>
            </a:extLst>
          </p:cNvPr>
          <p:cNvSpPr txBox="1">
            <a:spLocks noChangeArrowheads="1"/>
          </p:cNvSpPr>
          <p:nvPr/>
        </p:nvSpPr>
        <p:spPr bwMode="auto">
          <a:xfrm>
            <a:off x="6269038" y="4097338"/>
            <a:ext cx="482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15.9</a:t>
            </a:r>
          </a:p>
        </p:txBody>
      </p:sp>
      <p:sp>
        <p:nvSpPr>
          <p:cNvPr id="37982" name="TextBox 93">
            <a:extLst>
              <a:ext uri="{FF2B5EF4-FFF2-40B4-BE49-F238E27FC236}">
                <a16:creationId xmlns:a16="http://schemas.microsoft.com/office/drawing/2014/main" id="{85E01708-2B72-AEBD-4603-AADFA4FF6C4C}"/>
              </a:ext>
            </a:extLst>
          </p:cNvPr>
          <p:cNvSpPr txBox="1">
            <a:spLocks noChangeArrowheads="1"/>
          </p:cNvSpPr>
          <p:nvPr/>
        </p:nvSpPr>
        <p:spPr bwMode="auto">
          <a:xfrm>
            <a:off x="6778625" y="3952876"/>
            <a:ext cx="566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19.68</a:t>
            </a:r>
          </a:p>
        </p:txBody>
      </p:sp>
      <p:sp>
        <p:nvSpPr>
          <p:cNvPr id="37983" name="TextBox 94">
            <a:extLst>
              <a:ext uri="{FF2B5EF4-FFF2-40B4-BE49-F238E27FC236}">
                <a16:creationId xmlns:a16="http://schemas.microsoft.com/office/drawing/2014/main" id="{6A1B7BCA-4BDC-15FA-FD38-E73E23C56E5E}"/>
              </a:ext>
            </a:extLst>
          </p:cNvPr>
          <p:cNvSpPr txBox="1">
            <a:spLocks noChangeArrowheads="1"/>
          </p:cNvSpPr>
          <p:nvPr/>
        </p:nvSpPr>
        <p:spPr bwMode="auto">
          <a:xfrm>
            <a:off x="7329489" y="2913063"/>
            <a:ext cx="566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44.71</a:t>
            </a:r>
          </a:p>
        </p:txBody>
      </p:sp>
      <p:sp>
        <p:nvSpPr>
          <p:cNvPr id="37984" name="TextBox 95">
            <a:extLst>
              <a:ext uri="{FF2B5EF4-FFF2-40B4-BE49-F238E27FC236}">
                <a16:creationId xmlns:a16="http://schemas.microsoft.com/office/drawing/2014/main" id="{FB97A502-CBA7-32E9-DEC8-C00CC5523C9C}"/>
              </a:ext>
            </a:extLst>
          </p:cNvPr>
          <p:cNvSpPr txBox="1">
            <a:spLocks noChangeArrowheads="1"/>
          </p:cNvSpPr>
          <p:nvPr/>
        </p:nvSpPr>
        <p:spPr bwMode="auto">
          <a:xfrm>
            <a:off x="7880350" y="4000501"/>
            <a:ext cx="5667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18.53</a:t>
            </a:r>
          </a:p>
        </p:txBody>
      </p:sp>
      <p:sp>
        <p:nvSpPr>
          <p:cNvPr id="37985" name="TextBox 96">
            <a:extLst>
              <a:ext uri="{FF2B5EF4-FFF2-40B4-BE49-F238E27FC236}">
                <a16:creationId xmlns:a16="http://schemas.microsoft.com/office/drawing/2014/main" id="{9D9A20E5-195F-979D-B7EF-5A9615D7D9A9}"/>
              </a:ext>
            </a:extLst>
          </p:cNvPr>
          <p:cNvSpPr txBox="1">
            <a:spLocks noChangeArrowheads="1"/>
          </p:cNvSpPr>
          <p:nvPr/>
        </p:nvSpPr>
        <p:spPr bwMode="auto">
          <a:xfrm>
            <a:off x="8472489" y="4043364"/>
            <a:ext cx="484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17.7</a:t>
            </a:r>
          </a:p>
        </p:txBody>
      </p:sp>
      <p:sp>
        <p:nvSpPr>
          <p:cNvPr id="37986" name="TextBox 97">
            <a:extLst>
              <a:ext uri="{FF2B5EF4-FFF2-40B4-BE49-F238E27FC236}">
                <a16:creationId xmlns:a16="http://schemas.microsoft.com/office/drawing/2014/main" id="{EBC7D67E-B400-83D0-A3E5-F394E28AAC1C}"/>
              </a:ext>
            </a:extLst>
          </p:cNvPr>
          <p:cNvSpPr txBox="1">
            <a:spLocks noChangeArrowheads="1"/>
          </p:cNvSpPr>
          <p:nvPr/>
        </p:nvSpPr>
        <p:spPr bwMode="auto">
          <a:xfrm>
            <a:off x="8982075" y="3862388"/>
            <a:ext cx="566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21.95</a:t>
            </a:r>
          </a:p>
        </p:txBody>
      </p:sp>
      <p:sp>
        <p:nvSpPr>
          <p:cNvPr id="37987" name="TextBox 98">
            <a:extLst>
              <a:ext uri="{FF2B5EF4-FFF2-40B4-BE49-F238E27FC236}">
                <a16:creationId xmlns:a16="http://schemas.microsoft.com/office/drawing/2014/main" id="{4541F17C-3864-4706-CFE0-A76E606A1F28}"/>
              </a:ext>
            </a:extLst>
          </p:cNvPr>
          <p:cNvSpPr txBox="1">
            <a:spLocks noChangeArrowheads="1"/>
          </p:cNvSpPr>
          <p:nvPr/>
        </p:nvSpPr>
        <p:spPr bwMode="auto">
          <a:xfrm>
            <a:off x="9578976" y="4305301"/>
            <a:ext cx="474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11.2</a:t>
            </a:r>
          </a:p>
        </p:txBody>
      </p:sp>
      <p:sp>
        <p:nvSpPr>
          <p:cNvPr id="102" name="Arrow: Left 101">
            <a:extLst>
              <a:ext uri="{FF2B5EF4-FFF2-40B4-BE49-F238E27FC236}">
                <a16:creationId xmlns:a16="http://schemas.microsoft.com/office/drawing/2014/main" id="{CBAD4A19-55BB-DA66-22A9-362258DD39A1}"/>
              </a:ext>
            </a:extLst>
          </p:cNvPr>
          <p:cNvSpPr/>
          <p:nvPr/>
        </p:nvSpPr>
        <p:spPr>
          <a:xfrm>
            <a:off x="2901951" y="2408238"/>
            <a:ext cx="1046163" cy="444500"/>
          </a:xfrm>
          <a:prstGeom prst="leftArrow">
            <a:avLst>
              <a:gd name="adj1" fmla="val 50000"/>
              <a:gd name="adj2" fmla="val 79688"/>
            </a:avLst>
          </a:prstGeom>
          <a:gradFill flip="none" rotWithShape="1">
            <a:gsLst>
              <a:gs pos="0">
                <a:schemeClr val="accent4"/>
              </a:gs>
              <a:gs pos="100000">
                <a:schemeClr val="accent3"/>
              </a:gs>
            </a:gsLst>
            <a:lin ang="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anchor="b"/>
          <a:lstStyle/>
          <a:p>
            <a:pPr algn="ctr">
              <a:defRPr/>
            </a:pPr>
            <a:r>
              <a:rPr lang="en-GB" sz="1200" b="1" dirty="0">
                <a:effectLst>
                  <a:outerShdw blurRad="38100" dist="38100" dir="2700000" algn="tl">
                    <a:srgbClr val="000000">
                      <a:alpha val="43137"/>
                    </a:srgbClr>
                  </a:outerShdw>
                </a:effectLst>
              </a:rPr>
              <a:t>London</a:t>
            </a:r>
          </a:p>
        </p:txBody>
      </p:sp>
      <p:sp>
        <p:nvSpPr>
          <p:cNvPr id="103" name="Rectangle 102">
            <a:extLst>
              <a:ext uri="{FF2B5EF4-FFF2-40B4-BE49-F238E27FC236}">
                <a16:creationId xmlns:a16="http://schemas.microsoft.com/office/drawing/2014/main" id="{DEB89313-0AE4-5199-697A-3DA68C4166F7}"/>
              </a:ext>
            </a:extLst>
          </p:cNvPr>
          <p:cNvSpPr/>
          <p:nvPr/>
        </p:nvSpPr>
        <p:spPr>
          <a:xfrm>
            <a:off x="2498769" y="2499013"/>
            <a:ext cx="311727" cy="2556164"/>
          </a:xfrm>
          <a:prstGeom prst="rect">
            <a:avLst/>
          </a:prstGeom>
          <a:solidFill>
            <a:schemeClr val="accent4"/>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106" name="Rectangle 105">
            <a:extLst>
              <a:ext uri="{FF2B5EF4-FFF2-40B4-BE49-F238E27FC236}">
                <a16:creationId xmlns:a16="http://schemas.microsoft.com/office/drawing/2014/main" id="{A5F2F063-6C47-29D7-820C-B0ED1E1BB637}"/>
              </a:ext>
            </a:extLst>
          </p:cNvPr>
          <p:cNvSpPr/>
          <p:nvPr/>
        </p:nvSpPr>
        <p:spPr>
          <a:xfrm>
            <a:off x="3600582" y="3094759"/>
            <a:ext cx="311727" cy="1960418"/>
          </a:xfrm>
          <a:prstGeom prst="rect">
            <a:avLst/>
          </a:prstGeom>
          <a:solidFill>
            <a:schemeClr val="accent4"/>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107" name="Rectangle 106">
            <a:extLst>
              <a:ext uri="{FF2B5EF4-FFF2-40B4-BE49-F238E27FC236}">
                <a16:creationId xmlns:a16="http://schemas.microsoft.com/office/drawing/2014/main" id="{DF023A32-C6FE-8D22-D284-FE1E28A72D2C}"/>
              </a:ext>
            </a:extLst>
          </p:cNvPr>
          <p:cNvSpPr/>
          <p:nvPr/>
        </p:nvSpPr>
        <p:spPr>
          <a:xfrm>
            <a:off x="7456927" y="3198670"/>
            <a:ext cx="311727" cy="1856509"/>
          </a:xfrm>
          <a:prstGeom prst="rect">
            <a:avLst/>
          </a:prstGeom>
          <a:solidFill>
            <a:schemeClr val="accent4"/>
          </a:solidFill>
          <a:ln w="19050">
            <a:noFill/>
          </a:ln>
          <a:scene3d>
            <a:camera prst="orthographicFront"/>
            <a:lightRig rig="threePt" dir="t"/>
          </a:scene3d>
          <a:sp3d>
            <a:bevelT w="127000" h="1905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108" name="Arrow: Left 107">
            <a:extLst>
              <a:ext uri="{FF2B5EF4-FFF2-40B4-BE49-F238E27FC236}">
                <a16:creationId xmlns:a16="http://schemas.microsoft.com/office/drawing/2014/main" id="{3AFE5937-8993-73BE-C55F-018CA3BC4A71}"/>
              </a:ext>
            </a:extLst>
          </p:cNvPr>
          <p:cNvSpPr/>
          <p:nvPr/>
        </p:nvSpPr>
        <p:spPr>
          <a:xfrm>
            <a:off x="4017963" y="2955926"/>
            <a:ext cx="1046162" cy="442913"/>
          </a:xfrm>
          <a:prstGeom prst="leftArrow">
            <a:avLst>
              <a:gd name="adj1" fmla="val 50000"/>
              <a:gd name="adj2" fmla="val 79688"/>
            </a:avLst>
          </a:prstGeom>
          <a:gradFill flip="none" rotWithShape="1">
            <a:gsLst>
              <a:gs pos="0">
                <a:schemeClr val="accent4"/>
              </a:gs>
              <a:gs pos="100000">
                <a:schemeClr val="accent3"/>
              </a:gs>
            </a:gsLst>
            <a:lin ang="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anchor="b"/>
          <a:lstStyle/>
          <a:p>
            <a:pPr algn="ctr">
              <a:defRPr/>
            </a:pPr>
            <a:r>
              <a:rPr lang="en-GB" sz="1200" b="1" dirty="0">
                <a:effectLst>
                  <a:outerShdw blurRad="38100" dist="38100" dir="2700000" algn="tl">
                    <a:srgbClr val="000000">
                      <a:alpha val="43137"/>
                    </a:srgbClr>
                  </a:outerShdw>
                </a:effectLst>
              </a:rPr>
              <a:t>Amsterdam</a:t>
            </a:r>
          </a:p>
        </p:txBody>
      </p:sp>
      <p:sp>
        <p:nvSpPr>
          <p:cNvPr id="109" name="Arrow: Left 108">
            <a:extLst>
              <a:ext uri="{FF2B5EF4-FFF2-40B4-BE49-F238E27FC236}">
                <a16:creationId xmlns:a16="http://schemas.microsoft.com/office/drawing/2014/main" id="{4D8274D5-2F86-23B3-9F00-7A52D6C568F6}"/>
              </a:ext>
            </a:extLst>
          </p:cNvPr>
          <p:cNvSpPr/>
          <p:nvPr/>
        </p:nvSpPr>
        <p:spPr>
          <a:xfrm>
            <a:off x="7869238" y="3094038"/>
            <a:ext cx="1046162" cy="444500"/>
          </a:xfrm>
          <a:prstGeom prst="leftArrow">
            <a:avLst>
              <a:gd name="adj1" fmla="val 50000"/>
              <a:gd name="adj2" fmla="val 79688"/>
            </a:avLst>
          </a:prstGeom>
          <a:gradFill flip="none" rotWithShape="1">
            <a:gsLst>
              <a:gs pos="0">
                <a:schemeClr val="accent4"/>
              </a:gs>
              <a:gs pos="100000">
                <a:schemeClr val="accent3"/>
              </a:gs>
            </a:gsLst>
            <a:lin ang="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anchor="b"/>
          <a:lstStyle/>
          <a:p>
            <a:pPr algn="ctr">
              <a:defRPr/>
            </a:pPr>
            <a:r>
              <a:rPr lang="en-GB" sz="1200" b="1" dirty="0">
                <a:effectLst>
                  <a:outerShdw blurRad="38100" dist="38100" dir="2700000" algn="tl">
                    <a:srgbClr val="000000">
                      <a:alpha val="43137"/>
                    </a:srgbClr>
                  </a:outerShdw>
                </a:effectLst>
              </a:rPr>
              <a:t>Paris</a:t>
            </a:r>
          </a:p>
        </p:txBody>
      </p:sp>
      <p:sp>
        <p:nvSpPr>
          <p:cNvPr id="3" name="TextBox 2">
            <a:extLst>
              <a:ext uri="{FF2B5EF4-FFF2-40B4-BE49-F238E27FC236}">
                <a16:creationId xmlns:a16="http://schemas.microsoft.com/office/drawing/2014/main" id="{7CD82945-8A37-C5A5-6273-D24EE79B0F4C}"/>
              </a:ext>
            </a:extLst>
          </p:cNvPr>
          <p:cNvSpPr txBox="1"/>
          <p:nvPr/>
        </p:nvSpPr>
        <p:spPr>
          <a:xfrm>
            <a:off x="6733309" y="5943600"/>
            <a:ext cx="4567276" cy="646331"/>
          </a:xfrm>
          <a:prstGeom prst="rect">
            <a:avLst/>
          </a:prstGeom>
          <a:noFill/>
        </p:spPr>
        <p:txBody>
          <a:bodyPr wrap="none" rtlCol="0">
            <a:spAutoFit/>
          </a:bodyPr>
          <a:lstStyle/>
          <a:p>
            <a:r>
              <a:rPr lang="en-US" dirty="0">
                <a:solidFill>
                  <a:srgbClr val="FF0000"/>
                </a:solidFill>
              </a:rPr>
              <a:t>The higher incidence in cities only holds in the </a:t>
            </a:r>
          </a:p>
          <a:p>
            <a:r>
              <a:rPr lang="en-US" dirty="0">
                <a:solidFill>
                  <a:srgbClr val="FF0000"/>
                </a:solidFill>
              </a:rPr>
              <a:t>Northern Cities. Why?</a:t>
            </a:r>
          </a:p>
        </p:txBody>
      </p:sp>
    </p:spTree>
    <p:extLst>
      <p:ext uri="{BB962C8B-B14F-4D97-AF65-F5344CB8AC3E}">
        <p14:creationId xmlns:p14="http://schemas.microsoft.com/office/powerpoint/2010/main" val="133395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down)">
                                      <p:cBhvr>
                                        <p:cTn id="7" dur="1000"/>
                                        <p:tgtEl>
                                          <p:spTgt spid="103"/>
                                        </p:tgtEl>
                                      </p:cBhvr>
                                    </p:animEffect>
                                  </p:childTnLst>
                                </p:cTn>
                              </p:par>
                              <p:par>
                                <p:cTn id="8" presetID="22" presetClass="entr" presetSubtype="2"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wipe(right)">
                                      <p:cBhvr>
                                        <p:cTn id="10" dur="1000"/>
                                        <p:tgtEl>
                                          <p:spTgt spid="102"/>
                                        </p:tgtEl>
                                      </p:cBhvr>
                                    </p:animEffect>
                                  </p:childTnLst>
                                </p:cTn>
                              </p:par>
                            </p:childTnLst>
                          </p:cTn>
                        </p:par>
                        <p:par>
                          <p:cTn id="11" fill="hold" nodeType="afterGroup">
                            <p:stCondLst>
                              <p:cond delay="1000"/>
                            </p:stCondLst>
                            <p:childTnLst>
                              <p:par>
                                <p:cTn id="12" presetID="22" presetClass="entr" presetSubtype="4" fill="hold" nodeType="afterEffect">
                                  <p:stCondLst>
                                    <p:cond delay="0"/>
                                  </p:stCondLst>
                                  <p:childTnLst>
                                    <p:set>
                                      <p:cBhvr>
                                        <p:cTn id="13" dur="1" fill="hold">
                                          <p:stCondLst>
                                            <p:cond delay="0"/>
                                          </p:stCondLst>
                                        </p:cTn>
                                        <p:tgtEl>
                                          <p:spTgt spid="106"/>
                                        </p:tgtEl>
                                        <p:attrNameLst>
                                          <p:attrName>style.visibility</p:attrName>
                                        </p:attrNameLst>
                                      </p:cBhvr>
                                      <p:to>
                                        <p:strVal val="visible"/>
                                      </p:to>
                                    </p:set>
                                    <p:animEffect transition="in" filter="wipe(down)">
                                      <p:cBhvr>
                                        <p:cTn id="14" dur="1000"/>
                                        <p:tgtEl>
                                          <p:spTgt spid="106"/>
                                        </p:tgtEl>
                                      </p:cBhvr>
                                    </p:animEffect>
                                  </p:childTnLst>
                                </p:cTn>
                              </p:par>
                              <p:par>
                                <p:cTn id="15" presetID="22" presetClass="entr" presetSubtype="2" fill="hold" nodeType="with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right)">
                                      <p:cBhvr>
                                        <p:cTn id="17" dur="1000"/>
                                        <p:tgtEl>
                                          <p:spTgt spid="108"/>
                                        </p:tgtEl>
                                      </p:cBhvr>
                                    </p:animEffect>
                                  </p:childTnLst>
                                </p:cTn>
                              </p:par>
                            </p:childTnLst>
                          </p:cTn>
                        </p:par>
                        <p:par>
                          <p:cTn id="18" fill="hold" nodeType="afterGroup">
                            <p:stCondLst>
                              <p:cond delay="2000"/>
                            </p:stCondLst>
                            <p:childTnLst>
                              <p:par>
                                <p:cTn id="19" presetID="22" presetClass="entr" presetSubtype="4" fill="hold" nodeType="after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wipe(down)">
                                      <p:cBhvr>
                                        <p:cTn id="21" dur="1000"/>
                                        <p:tgtEl>
                                          <p:spTgt spid="107"/>
                                        </p:tgtEl>
                                      </p:cBhvr>
                                    </p:animEffect>
                                  </p:childTnLst>
                                </p:cTn>
                              </p:par>
                              <p:par>
                                <p:cTn id="22" presetID="22" presetClass="entr" presetSubtype="2" fill="hold"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wipe(right)">
                                      <p:cBhvr>
                                        <p:cTn id="24" dur="1000"/>
                                        <p:tgtEl>
                                          <p:spTgt spid="10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8" grpId="0" animBg="1"/>
      <p:bldP spid="109"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DF569-47C9-0A6C-CB67-03EC4F10AD1C}"/>
            </a:ext>
          </a:extLst>
        </p:cNvPr>
        <p:cNvGrpSpPr/>
        <p:nvPr/>
      </p:nvGrpSpPr>
      <p:grpSpPr>
        <a:xfrm>
          <a:off x="0" y="0"/>
          <a:ext cx="0" cy="0"/>
          <a:chOff x="0" y="0"/>
          <a:chExt cx="0" cy="0"/>
        </a:xfrm>
      </p:grpSpPr>
      <p:sp>
        <p:nvSpPr>
          <p:cNvPr id="59397" name="Freeform: Shape 59396">
            <a:extLst>
              <a:ext uri="{FF2B5EF4-FFF2-40B4-BE49-F238E27FC236}">
                <a16:creationId xmlns:a16="http://schemas.microsoft.com/office/drawing/2014/main" id="{0E081575-0260-E194-43E4-4906F3860609}"/>
              </a:ext>
            </a:extLst>
          </p:cNvPr>
          <p:cNvSpPr/>
          <p:nvPr/>
        </p:nvSpPr>
        <p:spPr>
          <a:xfrm>
            <a:off x="2957513" y="3316288"/>
            <a:ext cx="5541962" cy="1225550"/>
          </a:xfrm>
          <a:custGeom>
            <a:avLst/>
            <a:gdLst>
              <a:gd name="connsiteX0" fmla="*/ 0 w 7389091"/>
              <a:gd name="connsiteY0" fmla="*/ 193963 h 1634836"/>
              <a:gd name="connsiteX1" fmla="*/ 932873 w 7389091"/>
              <a:gd name="connsiteY1" fmla="*/ 1634836 h 1634836"/>
              <a:gd name="connsiteX2" fmla="*/ 1856509 w 7389091"/>
              <a:gd name="connsiteY2" fmla="*/ 0 h 1634836"/>
              <a:gd name="connsiteX3" fmla="*/ 2761673 w 7389091"/>
              <a:gd name="connsiteY3" fmla="*/ 1256145 h 1634836"/>
              <a:gd name="connsiteX4" fmla="*/ 3703782 w 7389091"/>
              <a:gd name="connsiteY4" fmla="*/ 378691 h 1634836"/>
              <a:gd name="connsiteX5" fmla="*/ 4618182 w 7389091"/>
              <a:gd name="connsiteY5" fmla="*/ 1274618 h 1634836"/>
              <a:gd name="connsiteX6" fmla="*/ 5541818 w 7389091"/>
              <a:gd name="connsiteY6" fmla="*/ 554181 h 1634836"/>
              <a:gd name="connsiteX7" fmla="*/ 6465455 w 7389091"/>
              <a:gd name="connsiteY7" fmla="*/ 1634836 h 1634836"/>
              <a:gd name="connsiteX8" fmla="*/ 7389091 w 7389091"/>
              <a:gd name="connsiteY8" fmla="*/ 1431636 h 163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9091" h="1634836">
                <a:moveTo>
                  <a:pt x="0" y="193963"/>
                </a:moveTo>
                <a:lnTo>
                  <a:pt x="932873" y="1634836"/>
                </a:lnTo>
                <a:lnTo>
                  <a:pt x="1856509" y="0"/>
                </a:lnTo>
                <a:lnTo>
                  <a:pt x="2761673" y="1256145"/>
                </a:lnTo>
                <a:lnTo>
                  <a:pt x="3703782" y="378691"/>
                </a:lnTo>
                <a:lnTo>
                  <a:pt x="4618182" y="1274618"/>
                </a:lnTo>
                <a:lnTo>
                  <a:pt x="5541818" y="554181"/>
                </a:lnTo>
                <a:lnTo>
                  <a:pt x="6465455" y="1634836"/>
                </a:lnTo>
                <a:lnTo>
                  <a:pt x="7389091" y="1431636"/>
                </a:ln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sp>
        <p:nvSpPr>
          <p:cNvPr id="59396" name="Freeform: Shape 59395">
            <a:extLst>
              <a:ext uri="{FF2B5EF4-FFF2-40B4-BE49-F238E27FC236}">
                <a16:creationId xmlns:a16="http://schemas.microsoft.com/office/drawing/2014/main" id="{B813E27C-5CB1-6EFA-D6CF-D1063D6278DC}"/>
              </a:ext>
            </a:extLst>
          </p:cNvPr>
          <p:cNvSpPr/>
          <p:nvPr/>
        </p:nvSpPr>
        <p:spPr>
          <a:xfrm>
            <a:off x="2957513" y="3011489"/>
            <a:ext cx="5535612" cy="1476375"/>
          </a:xfrm>
          <a:custGeom>
            <a:avLst/>
            <a:gdLst>
              <a:gd name="connsiteX0" fmla="*/ 0 w 7379855"/>
              <a:gd name="connsiteY0" fmla="*/ 0 h 1967345"/>
              <a:gd name="connsiteX1" fmla="*/ 932873 w 7379855"/>
              <a:gd name="connsiteY1" fmla="*/ 1727200 h 1967345"/>
              <a:gd name="connsiteX2" fmla="*/ 1847273 w 7379855"/>
              <a:gd name="connsiteY2" fmla="*/ 508000 h 1967345"/>
              <a:gd name="connsiteX3" fmla="*/ 2770909 w 7379855"/>
              <a:gd name="connsiteY3" fmla="*/ 1265381 h 1967345"/>
              <a:gd name="connsiteX4" fmla="*/ 3694546 w 7379855"/>
              <a:gd name="connsiteY4" fmla="*/ 1505527 h 1967345"/>
              <a:gd name="connsiteX5" fmla="*/ 4627418 w 7379855"/>
              <a:gd name="connsiteY5" fmla="*/ 1967345 h 1967345"/>
              <a:gd name="connsiteX6" fmla="*/ 5541818 w 7379855"/>
              <a:gd name="connsiteY6" fmla="*/ 277091 h 1967345"/>
              <a:gd name="connsiteX7" fmla="*/ 6446982 w 7379855"/>
              <a:gd name="connsiteY7" fmla="*/ 1487054 h 1967345"/>
              <a:gd name="connsiteX8" fmla="*/ 7379855 w 7379855"/>
              <a:gd name="connsiteY8" fmla="*/ 1838036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9855" h="1967345">
                <a:moveTo>
                  <a:pt x="0" y="0"/>
                </a:moveTo>
                <a:lnTo>
                  <a:pt x="932873" y="1727200"/>
                </a:lnTo>
                <a:lnTo>
                  <a:pt x="1847273" y="508000"/>
                </a:lnTo>
                <a:lnTo>
                  <a:pt x="2770909" y="1265381"/>
                </a:lnTo>
                <a:lnTo>
                  <a:pt x="3694546" y="1505527"/>
                </a:lnTo>
                <a:lnTo>
                  <a:pt x="4627418" y="1967345"/>
                </a:lnTo>
                <a:lnTo>
                  <a:pt x="5541818" y="277091"/>
                </a:lnTo>
                <a:lnTo>
                  <a:pt x="6446982" y="1487054"/>
                </a:lnTo>
                <a:lnTo>
                  <a:pt x="7379855" y="1838036"/>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nvGrpSpPr>
          <p:cNvPr id="39940" name="Group 59392">
            <a:extLst>
              <a:ext uri="{FF2B5EF4-FFF2-40B4-BE49-F238E27FC236}">
                <a16:creationId xmlns:a16="http://schemas.microsoft.com/office/drawing/2014/main" id="{82C007AC-373D-B2DD-6729-88FB38463110}"/>
              </a:ext>
            </a:extLst>
          </p:cNvPr>
          <p:cNvGrpSpPr>
            <a:grpSpLocks/>
          </p:cNvGrpSpPr>
          <p:nvPr/>
        </p:nvGrpSpPr>
        <p:grpSpPr bwMode="auto">
          <a:xfrm>
            <a:off x="2890839" y="3248025"/>
            <a:ext cx="5680075" cy="1371600"/>
            <a:chOff x="1822582" y="3251488"/>
            <a:chExt cx="7573953" cy="1828800"/>
          </a:xfrm>
        </p:grpSpPr>
        <p:sp>
          <p:nvSpPr>
            <p:cNvPr id="89" name="Oval 88">
              <a:extLst>
                <a:ext uri="{FF2B5EF4-FFF2-40B4-BE49-F238E27FC236}">
                  <a16:creationId xmlns:a16="http://schemas.microsoft.com/office/drawing/2014/main" id="{D66A5F5F-00B6-A59E-E4DA-25CF49A789AB}"/>
                </a:ext>
              </a:extLst>
            </p:cNvPr>
            <p:cNvSpPr/>
            <p:nvPr/>
          </p:nvSpPr>
          <p:spPr>
            <a:xfrm>
              <a:off x="1822582" y="3445452"/>
              <a:ext cx="203200" cy="203200"/>
            </a:xfrm>
            <a:prstGeom prst="ellipse">
              <a:avLst/>
            </a:prstGeom>
            <a:solidFill>
              <a:schemeClr val="accent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90" name="Oval 89">
              <a:extLst>
                <a:ext uri="{FF2B5EF4-FFF2-40B4-BE49-F238E27FC236}">
                  <a16:creationId xmlns:a16="http://schemas.microsoft.com/office/drawing/2014/main" id="{F59DCD5C-F18F-9525-F19C-64B820D16C1D}"/>
                </a:ext>
              </a:extLst>
            </p:cNvPr>
            <p:cNvSpPr/>
            <p:nvPr/>
          </p:nvSpPr>
          <p:spPr>
            <a:xfrm>
              <a:off x="2743926" y="4877088"/>
              <a:ext cx="203200" cy="203200"/>
            </a:xfrm>
            <a:prstGeom prst="ellipse">
              <a:avLst/>
            </a:prstGeom>
            <a:solidFill>
              <a:schemeClr val="accent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91" name="Oval 90">
              <a:extLst>
                <a:ext uri="{FF2B5EF4-FFF2-40B4-BE49-F238E27FC236}">
                  <a16:creationId xmlns:a16="http://schemas.microsoft.com/office/drawing/2014/main" id="{B8A008C2-F51F-B5AF-BF49-8C9D1C19279D}"/>
                </a:ext>
              </a:extLst>
            </p:cNvPr>
            <p:cNvSpPr/>
            <p:nvPr/>
          </p:nvSpPr>
          <p:spPr>
            <a:xfrm>
              <a:off x="3665270" y="3251488"/>
              <a:ext cx="203200" cy="203200"/>
            </a:xfrm>
            <a:prstGeom prst="ellipse">
              <a:avLst/>
            </a:prstGeom>
            <a:solidFill>
              <a:schemeClr val="accent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92" name="Oval 91">
              <a:extLst>
                <a:ext uri="{FF2B5EF4-FFF2-40B4-BE49-F238E27FC236}">
                  <a16:creationId xmlns:a16="http://schemas.microsoft.com/office/drawing/2014/main" id="{D991280F-81ED-8B3B-E3F1-B840DC95031D}"/>
                </a:ext>
              </a:extLst>
            </p:cNvPr>
            <p:cNvSpPr/>
            <p:nvPr/>
          </p:nvSpPr>
          <p:spPr>
            <a:xfrm>
              <a:off x="4586614" y="4498397"/>
              <a:ext cx="203200" cy="203200"/>
            </a:xfrm>
            <a:prstGeom prst="ellipse">
              <a:avLst/>
            </a:prstGeom>
            <a:solidFill>
              <a:schemeClr val="accent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93" name="Oval 92">
              <a:extLst>
                <a:ext uri="{FF2B5EF4-FFF2-40B4-BE49-F238E27FC236}">
                  <a16:creationId xmlns:a16="http://schemas.microsoft.com/office/drawing/2014/main" id="{496D9B55-D857-E81C-579D-F2D41CEDFFED}"/>
                </a:ext>
              </a:extLst>
            </p:cNvPr>
            <p:cNvSpPr/>
            <p:nvPr/>
          </p:nvSpPr>
          <p:spPr>
            <a:xfrm>
              <a:off x="5507958" y="3611707"/>
              <a:ext cx="203200" cy="203200"/>
            </a:xfrm>
            <a:prstGeom prst="ellipse">
              <a:avLst/>
            </a:prstGeom>
            <a:solidFill>
              <a:schemeClr val="accent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94" name="Oval 93">
              <a:extLst>
                <a:ext uri="{FF2B5EF4-FFF2-40B4-BE49-F238E27FC236}">
                  <a16:creationId xmlns:a16="http://schemas.microsoft.com/office/drawing/2014/main" id="{D3CD663F-0C17-890C-5EBC-1AF2698E18FC}"/>
                </a:ext>
              </a:extLst>
            </p:cNvPr>
            <p:cNvSpPr/>
            <p:nvPr/>
          </p:nvSpPr>
          <p:spPr>
            <a:xfrm>
              <a:off x="6429302" y="4507633"/>
              <a:ext cx="203200" cy="203200"/>
            </a:xfrm>
            <a:prstGeom prst="ellipse">
              <a:avLst/>
            </a:prstGeom>
            <a:solidFill>
              <a:schemeClr val="accent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95" name="Oval 94">
              <a:extLst>
                <a:ext uri="{FF2B5EF4-FFF2-40B4-BE49-F238E27FC236}">
                  <a16:creationId xmlns:a16="http://schemas.microsoft.com/office/drawing/2014/main" id="{C0373FCE-75DD-502E-5BA8-9AC76F8F8D16}"/>
                </a:ext>
              </a:extLst>
            </p:cNvPr>
            <p:cNvSpPr/>
            <p:nvPr/>
          </p:nvSpPr>
          <p:spPr>
            <a:xfrm>
              <a:off x="7350646" y="3796434"/>
              <a:ext cx="203200" cy="203200"/>
            </a:xfrm>
            <a:prstGeom prst="ellipse">
              <a:avLst/>
            </a:prstGeom>
            <a:solidFill>
              <a:schemeClr val="accent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96" name="Oval 95">
              <a:extLst>
                <a:ext uri="{FF2B5EF4-FFF2-40B4-BE49-F238E27FC236}">
                  <a16:creationId xmlns:a16="http://schemas.microsoft.com/office/drawing/2014/main" id="{45BBF573-27D8-3FD5-A264-E80789DD3BF8}"/>
                </a:ext>
              </a:extLst>
            </p:cNvPr>
            <p:cNvSpPr/>
            <p:nvPr/>
          </p:nvSpPr>
          <p:spPr>
            <a:xfrm>
              <a:off x="8271990" y="4877088"/>
              <a:ext cx="203200" cy="203200"/>
            </a:xfrm>
            <a:prstGeom prst="ellipse">
              <a:avLst/>
            </a:prstGeom>
            <a:solidFill>
              <a:schemeClr val="accent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97" name="Oval 96">
              <a:extLst>
                <a:ext uri="{FF2B5EF4-FFF2-40B4-BE49-F238E27FC236}">
                  <a16:creationId xmlns:a16="http://schemas.microsoft.com/office/drawing/2014/main" id="{D24479BF-4BD5-FB18-ED5E-199701BF1DA3}"/>
                </a:ext>
              </a:extLst>
            </p:cNvPr>
            <p:cNvSpPr/>
            <p:nvPr/>
          </p:nvSpPr>
          <p:spPr>
            <a:xfrm>
              <a:off x="9193335" y="4673888"/>
              <a:ext cx="203200" cy="203200"/>
            </a:xfrm>
            <a:prstGeom prst="ellipse">
              <a:avLst/>
            </a:prstGeom>
            <a:solidFill>
              <a:schemeClr val="accent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grpSp>
        <p:nvGrpSpPr>
          <p:cNvPr id="39941" name="Group 9">
            <a:extLst>
              <a:ext uri="{FF2B5EF4-FFF2-40B4-BE49-F238E27FC236}">
                <a16:creationId xmlns:a16="http://schemas.microsoft.com/office/drawing/2014/main" id="{540E8687-EB18-15C4-4FE4-CF56D0E75E71}"/>
              </a:ext>
            </a:extLst>
          </p:cNvPr>
          <p:cNvGrpSpPr>
            <a:grpSpLocks/>
          </p:cNvGrpSpPr>
          <p:nvPr/>
        </p:nvGrpSpPr>
        <p:grpSpPr bwMode="auto">
          <a:xfrm>
            <a:off x="9290050" y="1079500"/>
            <a:ext cx="1079500" cy="1468438"/>
            <a:chOff x="10353964" y="295564"/>
            <a:chExt cx="1440872" cy="1958109"/>
          </a:xfrm>
        </p:grpSpPr>
        <p:sp>
          <p:nvSpPr>
            <p:cNvPr id="13" name="Rectangle 12">
              <a:extLst>
                <a:ext uri="{FF2B5EF4-FFF2-40B4-BE49-F238E27FC236}">
                  <a16:creationId xmlns:a16="http://schemas.microsoft.com/office/drawing/2014/main" id="{0A50C6AE-C94B-08BB-4BE2-55672DE0C167}"/>
                </a:ext>
              </a:extLst>
            </p:cNvPr>
            <p:cNvSpPr/>
            <p:nvPr/>
          </p:nvSpPr>
          <p:spPr>
            <a:xfrm>
              <a:off x="10353964" y="295564"/>
              <a:ext cx="1440872" cy="1958109"/>
            </a:xfrm>
            <a:prstGeom prst="rect">
              <a:avLst/>
            </a:prstGeom>
            <a:solidFill>
              <a:schemeClr val="bg1"/>
            </a:solidFill>
            <a:ln w="28575">
              <a:solidFill>
                <a:schemeClr val="accent4"/>
              </a:solidFill>
            </a:ln>
            <a:effectLst>
              <a:glow rad="101600">
                <a:schemeClr val="bg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sz="1500"/>
            </a:p>
          </p:txBody>
        </p:sp>
        <p:pic>
          <p:nvPicPr>
            <p:cNvPr id="40044" name="Content Placeholder 4">
              <a:extLst>
                <a:ext uri="{FF2B5EF4-FFF2-40B4-BE49-F238E27FC236}">
                  <a16:creationId xmlns:a16="http://schemas.microsoft.com/office/drawing/2014/main" id="{F5999CAD-EA6B-E01E-7439-74004E5E250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62440" y="295564"/>
              <a:ext cx="1406969" cy="187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2" name="Title 4">
            <a:extLst>
              <a:ext uri="{FF2B5EF4-FFF2-40B4-BE49-F238E27FC236}">
                <a16:creationId xmlns:a16="http://schemas.microsoft.com/office/drawing/2014/main" id="{C12B9F2B-A5BC-1995-A914-B42A8B3C9131}"/>
              </a:ext>
            </a:extLst>
          </p:cNvPr>
          <p:cNvSpPr>
            <a:spLocks noGrp="1" noChangeArrowheads="1"/>
          </p:cNvSpPr>
          <p:nvPr>
            <p:ph type="title"/>
          </p:nvPr>
        </p:nvSpPr>
        <p:spPr>
          <a:xfrm>
            <a:off x="1852613" y="889000"/>
            <a:ext cx="7213600" cy="704850"/>
          </a:xfrm>
        </p:spPr>
        <p:txBody>
          <a:bodyPr>
            <a:normAutofit fontScale="90000"/>
          </a:bodyPr>
          <a:lstStyle/>
          <a:p>
            <a:r>
              <a:rPr lang="en-US" altLang="en-US" sz="3200"/>
              <a:t>Relationship between the frequency of cannabis use and the rate of psychosis</a:t>
            </a:r>
            <a:endParaRPr lang="en-GB" altLang="en-US" sz="3200"/>
          </a:p>
        </p:txBody>
      </p:sp>
      <p:cxnSp>
        <p:nvCxnSpPr>
          <p:cNvPr id="17" name="Straight Connector 16">
            <a:extLst>
              <a:ext uri="{FF2B5EF4-FFF2-40B4-BE49-F238E27FC236}">
                <a16:creationId xmlns:a16="http://schemas.microsoft.com/office/drawing/2014/main" id="{51B77772-3358-3BC1-D8CB-5E5854F0DBF5}"/>
              </a:ext>
            </a:extLst>
          </p:cNvPr>
          <p:cNvCxnSpPr>
            <a:cxnSpLocks/>
          </p:cNvCxnSpPr>
          <p:nvPr/>
        </p:nvCxnSpPr>
        <p:spPr>
          <a:xfrm rot="5400000" flipH="1">
            <a:off x="2593976" y="5105401"/>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944" name="TextBox 17">
            <a:extLst>
              <a:ext uri="{FF2B5EF4-FFF2-40B4-BE49-F238E27FC236}">
                <a16:creationId xmlns:a16="http://schemas.microsoft.com/office/drawing/2014/main" id="{D6B29774-6032-7BF9-A740-439D34A36E60}"/>
              </a:ext>
            </a:extLst>
          </p:cNvPr>
          <p:cNvSpPr txBox="1">
            <a:spLocks noChangeArrowheads="1"/>
          </p:cNvSpPr>
          <p:nvPr/>
        </p:nvSpPr>
        <p:spPr bwMode="auto">
          <a:xfrm>
            <a:off x="2590801" y="5086351"/>
            <a:ext cx="752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London</a:t>
            </a:r>
          </a:p>
        </p:txBody>
      </p:sp>
      <p:grpSp>
        <p:nvGrpSpPr>
          <p:cNvPr id="39945" name="Group 18">
            <a:extLst>
              <a:ext uri="{FF2B5EF4-FFF2-40B4-BE49-F238E27FC236}">
                <a16:creationId xmlns:a16="http://schemas.microsoft.com/office/drawing/2014/main" id="{ECFF4E97-076B-777E-FDDB-3659D2A8E559}"/>
              </a:ext>
            </a:extLst>
          </p:cNvPr>
          <p:cNvGrpSpPr>
            <a:grpSpLocks/>
          </p:cNvGrpSpPr>
          <p:nvPr/>
        </p:nvGrpSpPr>
        <p:grpSpPr bwMode="auto">
          <a:xfrm>
            <a:off x="2320925" y="4940301"/>
            <a:ext cx="304800" cy="276225"/>
            <a:chOff x="1127394" y="5157743"/>
            <a:chExt cx="407138" cy="369332"/>
          </a:xfrm>
        </p:grpSpPr>
        <p:cxnSp>
          <p:nvCxnSpPr>
            <p:cNvPr id="20" name="Straight Connector 19">
              <a:extLst>
                <a:ext uri="{FF2B5EF4-FFF2-40B4-BE49-F238E27FC236}">
                  <a16:creationId xmlns:a16="http://schemas.microsoft.com/office/drawing/2014/main" id="{546A2339-FAA4-7BDB-98C7-3FCA997CB5E7}"/>
                </a:ext>
              </a:extLst>
            </p:cNvPr>
            <p:cNvCxnSpPr/>
            <p:nvPr/>
          </p:nvCxnSpPr>
          <p:spPr>
            <a:xfrm flipH="1">
              <a:off x="1462435" y="5338164"/>
              <a:ext cx="72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40" name="TextBox 20">
              <a:extLst>
                <a:ext uri="{FF2B5EF4-FFF2-40B4-BE49-F238E27FC236}">
                  <a16:creationId xmlns:a16="http://schemas.microsoft.com/office/drawing/2014/main" id="{5A2601F1-2EFE-510C-7F94-99B0F53CD3AC}"/>
                </a:ext>
              </a:extLst>
            </p:cNvPr>
            <p:cNvSpPr txBox="1">
              <a:spLocks noChangeArrowheads="1"/>
            </p:cNvSpPr>
            <p:nvPr/>
          </p:nvSpPr>
          <p:spPr bwMode="auto">
            <a:xfrm>
              <a:off x="1127394" y="5157743"/>
              <a:ext cx="359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0</a:t>
              </a:r>
            </a:p>
          </p:txBody>
        </p:sp>
      </p:grpSp>
      <p:sp>
        <p:nvSpPr>
          <p:cNvPr id="11" name="Right Bracket 10">
            <a:extLst>
              <a:ext uri="{FF2B5EF4-FFF2-40B4-BE49-F238E27FC236}">
                <a16:creationId xmlns:a16="http://schemas.microsoft.com/office/drawing/2014/main" id="{BB2A4753-A0EE-F780-AADE-BF2B2E211955}"/>
              </a:ext>
            </a:extLst>
          </p:cNvPr>
          <p:cNvSpPr/>
          <p:nvPr/>
        </p:nvSpPr>
        <p:spPr>
          <a:xfrm rot="5400000">
            <a:off x="4395789" y="633414"/>
            <a:ext cx="2668587" cy="6218237"/>
          </a:xfrm>
          <a:prstGeom prst="rightBracket">
            <a:avLst>
              <a:gd name="adj"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500"/>
          </a:p>
        </p:txBody>
      </p:sp>
      <p:grpSp>
        <p:nvGrpSpPr>
          <p:cNvPr id="39947" name="Group 22">
            <a:extLst>
              <a:ext uri="{FF2B5EF4-FFF2-40B4-BE49-F238E27FC236}">
                <a16:creationId xmlns:a16="http://schemas.microsoft.com/office/drawing/2014/main" id="{5F69DDC6-856A-F02B-E342-57D23FBD8322}"/>
              </a:ext>
            </a:extLst>
          </p:cNvPr>
          <p:cNvGrpSpPr>
            <a:grpSpLocks/>
          </p:cNvGrpSpPr>
          <p:nvPr/>
        </p:nvGrpSpPr>
        <p:grpSpPr bwMode="auto">
          <a:xfrm>
            <a:off x="2320925" y="4273551"/>
            <a:ext cx="304800" cy="276225"/>
            <a:chOff x="1127394" y="5157743"/>
            <a:chExt cx="407138" cy="369332"/>
          </a:xfrm>
        </p:grpSpPr>
        <p:cxnSp>
          <p:nvCxnSpPr>
            <p:cNvPr id="24" name="Straight Connector 23">
              <a:extLst>
                <a:ext uri="{FF2B5EF4-FFF2-40B4-BE49-F238E27FC236}">
                  <a16:creationId xmlns:a16="http://schemas.microsoft.com/office/drawing/2014/main" id="{32282D24-4303-A1DB-863D-40A8B5C7E277}"/>
                </a:ext>
              </a:extLst>
            </p:cNvPr>
            <p:cNvCxnSpPr/>
            <p:nvPr/>
          </p:nvCxnSpPr>
          <p:spPr>
            <a:xfrm flipH="1">
              <a:off x="1462435" y="5338164"/>
              <a:ext cx="72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38" name="TextBox 24">
              <a:extLst>
                <a:ext uri="{FF2B5EF4-FFF2-40B4-BE49-F238E27FC236}">
                  <a16:creationId xmlns:a16="http://schemas.microsoft.com/office/drawing/2014/main" id="{01E883BF-F63D-386D-C4EB-CCEB377C5056}"/>
                </a:ext>
              </a:extLst>
            </p:cNvPr>
            <p:cNvSpPr txBox="1">
              <a:spLocks noChangeArrowheads="1"/>
            </p:cNvSpPr>
            <p:nvPr/>
          </p:nvSpPr>
          <p:spPr bwMode="auto">
            <a:xfrm>
              <a:off x="1127394" y="5157743"/>
              <a:ext cx="359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5</a:t>
              </a:r>
            </a:p>
          </p:txBody>
        </p:sp>
      </p:grpSp>
      <p:grpSp>
        <p:nvGrpSpPr>
          <p:cNvPr id="39948" name="Group 25">
            <a:extLst>
              <a:ext uri="{FF2B5EF4-FFF2-40B4-BE49-F238E27FC236}">
                <a16:creationId xmlns:a16="http://schemas.microsoft.com/office/drawing/2014/main" id="{2A144168-C2C4-B1EE-22A5-AE63F6ECFB04}"/>
              </a:ext>
            </a:extLst>
          </p:cNvPr>
          <p:cNvGrpSpPr>
            <a:grpSpLocks/>
          </p:cNvGrpSpPr>
          <p:nvPr/>
        </p:nvGrpSpPr>
        <p:grpSpPr bwMode="auto">
          <a:xfrm>
            <a:off x="2236789" y="3606801"/>
            <a:ext cx="388937" cy="276225"/>
            <a:chOff x="1014116" y="5157743"/>
            <a:chExt cx="520416" cy="369332"/>
          </a:xfrm>
        </p:grpSpPr>
        <p:cxnSp>
          <p:nvCxnSpPr>
            <p:cNvPr id="27" name="Straight Connector 26">
              <a:extLst>
                <a:ext uri="{FF2B5EF4-FFF2-40B4-BE49-F238E27FC236}">
                  <a16:creationId xmlns:a16="http://schemas.microsoft.com/office/drawing/2014/main" id="{96972C29-AA10-251C-0194-6A1383569295}"/>
                </a:ext>
              </a:extLst>
            </p:cNvPr>
            <p:cNvCxnSpPr/>
            <p:nvPr/>
          </p:nvCxnSpPr>
          <p:spPr>
            <a:xfrm flipH="1">
              <a:off x="1462311" y="5338164"/>
              <a:ext cx="722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36" name="TextBox 27">
              <a:extLst>
                <a:ext uri="{FF2B5EF4-FFF2-40B4-BE49-F238E27FC236}">
                  <a16:creationId xmlns:a16="http://schemas.microsoft.com/office/drawing/2014/main" id="{45F05C30-C931-805E-C5B2-A0A1E5959F61}"/>
                </a:ext>
              </a:extLst>
            </p:cNvPr>
            <p:cNvSpPr txBox="1">
              <a:spLocks noChangeArrowheads="1"/>
            </p:cNvSpPr>
            <p:nvPr/>
          </p:nvSpPr>
          <p:spPr bwMode="auto">
            <a:xfrm>
              <a:off x="1014116"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10</a:t>
              </a:r>
            </a:p>
          </p:txBody>
        </p:sp>
      </p:grpSp>
      <p:grpSp>
        <p:nvGrpSpPr>
          <p:cNvPr id="39949" name="Group 28">
            <a:extLst>
              <a:ext uri="{FF2B5EF4-FFF2-40B4-BE49-F238E27FC236}">
                <a16:creationId xmlns:a16="http://schemas.microsoft.com/office/drawing/2014/main" id="{C148DCD2-189C-6C46-BB51-6874EC3B17AD}"/>
              </a:ext>
            </a:extLst>
          </p:cNvPr>
          <p:cNvGrpSpPr>
            <a:grpSpLocks/>
          </p:cNvGrpSpPr>
          <p:nvPr/>
        </p:nvGrpSpPr>
        <p:grpSpPr bwMode="auto">
          <a:xfrm>
            <a:off x="2236789" y="2940051"/>
            <a:ext cx="388937" cy="276225"/>
            <a:chOff x="1014116" y="5157743"/>
            <a:chExt cx="520416" cy="369332"/>
          </a:xfrm>
        </p:grpSpPr>
        <p:cxnSp>
          <p:nvCxnSpPr>
            <p:cNvPr id="30" name="Straight Connector 29">
              <a:extLst>
                <a:ext uri="{FF2B5EF4-FFF2-40B4-BE49-F238E27FC236}">
                  <a16:creationId xmlns:a16="http://schemas.microsoft.com/office/drawing/2014/main" id="{E640DD6A-CCD1-5B30-066C-5CD22D8444E0}"/>
                </a:ext>
              </a:extLst>
            </p:cNvPr>
            <p:cNvCxnSpPr/>
            <p:nvPr/>
          </p:nvCxnSpPr>
          <p:spPr>
            <a:xfrm flipH="1">
              <a:off x="1462311" y="5338164"/>
              <a:ext cx="722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34" name="TextBox 30">
              <a:extLst>
                <a:ext uri="{FF2B5EF4-FFF2-40B4-BE49-F238E27FC236}">
                  <a16:creationId xmlns:a16="http://schemas.microsoft.com/office/drawing/2014/main" id="{28247601-98DE-859B-AFA5-76603490D83E}"/>
                </a:ext>
              </a:extLst>
            </p:cNvPr>
            <p:cNvSpPr txBox="1">
              <a:spLocks noChangeArrowheads="1"/>
            </p:cNvSpPr>
            <p:nvPr/>
          </p:nvSpPr>
          <p:spPr bwMode="auto">
            <a:xfrm>
              <a:off x="1014116"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15</a:t>
              </a:r>
            </a:p>
          </p:txBody>
        </p:sp>
      </p:grpSp>
      <p:grpSp>
        <p:nvGrpSpPr>
          <p:cNvPr id="39950" name="Group 31">
            <a:extLst>
              <a:ext uri="{FF2B5EF4-FFF2-40B4-BE49-F238E27FC236}">
                <a16:creationId xmlns:a16="http://schemas.microsoft.com/office/drawing/2014/main" id="{9C53ABFC-864D-53B9-C4B9-4E1B4B608E4A}"/>
              </a:ext>
            </a:extLst>
          </p:cNvPr>
          <p:cNvGrpSpPr>
            <a:grpSpLocks/>
          </p:cNvGrpSpPr>
          <p:nvPr/>
        </p:nvGrpSpPr>
        <p:grpSpPr bwMode="auto">
          <a:xfrm>
            <a:off x="2236789" y="2273301"/>
            <a:ext cx="388937" cy="276225"/>
            <a:chOff x="1014116" y="5157743"/>
            <a:chExt cx="520416" cy="369332"/>
          </a:xfrm>
        </p:grpSpPr>
        <p:cxnSp>
          <p:nvCxnSpPr>
            <p:cNvPr id="33" name="Straight Connector 32">
              <a:extLst>
                <a:ext uri="{FF2B5EF4-FFF2-40B4-BE49-F238E27FC236}">
                  <a16:creationId xmlns:a16="http://schemas.microsoft.com/office/drawing/2014/main" id="{82572DBD-375A-6988-B29E-503032A430A4}"/>
                </a:ext>
              </a:extLst>
            </p:cNvPr>
            <p:cNvCxnSpPr/>
            <p:nvPr/>
          </p:nvCxnSpPr>
          <p:spPr>
            <a:xfrm flipH="1">
              <a:off x="1462311" y="5338164"/>
              <a:ext cx="722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32" name="TextBox 33">
              <a:extLst>
                <a:ext uri="{FF2B5EF4-FFF2-40B4-BE49-F238E27FC236}">
                  <a16:creationId xmlns:a16="http://schemas.microsoft.com/office/drawing/2014/main" id="{7056C4C5-2385-5CB7-A0CE-0B041AD548E4}"/>
                </a:ext>
              </a:extLst>
            </p:cNvPr>
            <p:cNvSpPr txBox="1">
              <a:spLocks noChangeArrowheads="1"/>
            </p:cNvSpPr>
            <p:nvPr/>
          </p:nvSpPr>
          <p:spPr bwMode="auto">
            <a:xfrm>
              <a:off x="1014116"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r"/>
              <a:r>
                <a:rPr lang="en-GB" altLang="en-US" sz="1200"/>
                <a:t>20</a:t>
              </a:r>
            </a:p>
          </p:txBody>
        </p:sp>
      </p:grpSp>
      <p:grpSp>
        <p:nvGrpSpPr>
          <p:cNvPr id="39951" name="Group 34">
            <a:extLst>
              <a:ext uri="{FF2B5EF4-FFF2-40B4-BE49-F238E27FC236}">
                <a16:creationId xmlns:a16="http://schemas.microsoft.com/office/drawing/2014/main" id="{2163FACE-C7D0-EF9C-CBE5-9E1EFCF16461}"/>
              </a:ext>
            </a:extLst>
          </p:cNvPr>
          <p:cNvGrpSpPr>
            <a:grpSpLocks/>
          </p:cNvGrpSpPr>
          <p:nvPr/>
        </p:nvGrpSpPr>
        <p:grpSpPr bwMode="auto">
          <a:xfrm>
            <a:off x="8842375" y="4940301"/>
            <a:ext cx="306388" cy="276225"/>
            <a:chOff x="1462532" y="5157743"/>
            <a:chExt cx="408511" cy="369332"/>
          </a:xfrm>
        </p:grpSpPr>
        <p:cxnSp>
          <p:nvCxnSpPr>
            <p:cNvPr id="36" name="Straight Connector 35">
              <a:extLst>
                <a:ext uri="{FF2B5EF4-FFF2-40B4-BE49-F238E27FC236}">
                  <a16:creationId xmlns:a16="http://schemas.microsoft.com/office/drawing/2014/main" id="{E86C606A-AE82-F3BD-EE09-F79FF4D1BD26}"/>
                </a:ext>
              </a:extLst>
            </p:cNvPr>
            <p:cNvCxnSpPr/>
            <p:nvPr/>
          </p:nvCxnSpPr>
          <p:spPr>
            <a:xfrm flipH="1">
              <a:off x="1462532" y="5338164"/>
              <a:ext cx="71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30" name="TextBox 36">
              <a:extLst>
                <a:ext uri="{FF2B5EF4-FFF2-40B4-BE49-F238E27FC236}">
                  <a16:creationId xmlns:a16="http://schemas.microsoft.com/office/drawing/2014/main" id="{4E413B5A-EEAD-5BB5-8036-4270BC093673}"/>
                </a:ext>
              </a:extLst>
            </p:cNvPr>
            <p:cNvSpPr txBox="1">
              <a:spLocks noChangeArrowheads="1"/>
            </p:cNvSpPr>
            <p:nvPr/>
          </p:nvSpPr>
          <p:spPr bwMode="auto">
            <a:xfrm>
              <a:off x="1511541" y="5157743"/>
              <a:ext cx="359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GB" altLang="en-US" sz="1200"/>
                <a:t>0</a:t>
              </a:r>
            </a:p>
          </p:txBody>
        </p:sp>
      </p:grpSp>
      <p:grpSp>
        <p:nvGrpSpPr>
          <p:cNvPr id="39952" name="Group 37">
            <a:extLst>
              <a:ext uri="{FF2B5EF4-FFF2-40B4-BE49-F238E27FC236}">
                <a16:creationId xmlns:a16="http://schemas.microsoft.com/office/drawing/2014/main" id="{8F58C2A2-97A7-D982-9924-B5E90AE8269A}"/>
              </a:ext>
            </a:extLst>
          </p:cNvPr>
          <p:cNvGrpSpPr>
            <a:grpSpLocks/>
          </p:cNvGrpSpPr>
          <p:nvPr/>
        </p:nvGrpSpPr>
        <p:grpSpPr bwMode="auto">
          <a:xfrm>
            <a:off x="8842376" y="2273301"/>
            <a:ext cx="392113" cy="276225"/>
            <a:chOff x="1462532" y="5157743"/>
            <a:chExt cx="521787" cy="369332"/>
          </a:xfrm>
        </p:grpSpPr>
        <p:cxnSp>
          <p:nvCxnSpPr>
            <p:cNvPr id="39" name="Straight Connector 38">
              <a:extLst>
                <a:ext uri="{FF2B5EF4-FFF2-40B4-BE49-F238E27FC236}">
                  <a16:creationId xmlns:a16="http://schemas.microsoft.com/office/drawing/2014/main" id="{3F1E372D-5F17-7D2D-0D01-FAFAF1D26570}"/>
                </a:ext>
              </a:extLst>
            </p:cNvPr>
            <p:cNvCxnSpPr/>
            <p:nvPr/>
          </p:nvCxnSpPr>
          <p:spPr>
            <a:xfrm flipH="1">
              <a:off x="1462532" y="5338164"/>
              <a:ext cx="718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28" name="TextBox 39">
              <a:extLst>
                <a:ext uri="{FF2B5EF4-FFF2-40B4-BE49-F238E27FC236}">
                  <a16:creationId xmlns:a16="http://schemas.microsoft.com/office/drawing/2014/main" id="{C18E294E-CCD3-B8F1-ED70-45ED01142813}"/>
                </a:ext>
              </a:extLst>
            </p:cNvPr>
            <p:cNvSpPr txBox="1">
              <a:spLocks noChangeArrowheads="1"/>
            </p:cNvSpPr>
            <p:nvPr/>
          </p:nvSpPr>
          <p:spPr bwMode="auto">
            <a:xfrm>
              <a:off x="1511541"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GB" altLang="en-US" sz="1200"/>
                <a:t>60</a:t>
              </a:r>
            </a:p>
          </p:txBody>
        </p:sp>
      </p:grpSp>
      <p:grpSp>
        <p:nvGrpSpPr>
          <p:cNvPr id="39953" name="Group 40">
            <a:extLst>
              <a:ext uri="{FF2B5EF4-FFF2-40B4-BE49-F238E27FC236}">
                <a16:creationId xmlns:a16="http://schemas.microsoft.com/office/drawing/2014/main" id="{49A6B9ED-4BB7-A770-C649-36C0D73B5A15}"/>
              </a:ext>
            </a:extLst>
          </p:cNvPr>
          <p:cNvGrpSpPr>
            <a:grpSpLocks/>
          </p:cNvGrpSpPr>
          <p:nvPr/>
        </p:nvGrpSpPr>
        <p:grpSpPr bwMode="auto">
          <a:xfrm>
            <a:off x="8842376" y="2717801"/>
            <a:ext cx="392113" cy="276225"/>
            <a:chOff x="1462532" y="5157743"/>
            <a:chExt cx="521787" cy="369332"/>
          </a:xfrm>
        </p:grpSpPr>
        <p:cxnSp>
          <p:nvCxnSpPr>
            <p:cNvPr id="42" name="Straight Connector 41">
              <a:extLst>
                <a:ext uri="{FF2B5EF4-FFF2-40B4-BE49-F238E27FC236}">
                  <a16:creationId xmlns:a16="http://schemas.microsoft.com/office/drawing/2014/main" id="{DAE319D2-8623-A7A7-836A-B570CFEA2FC3}"/>
                </a:ext>
              </a:extLst>
            </p:cNvPr>
            <p:cNvCxnSpPr/>
            <p:nvPr/>
          </p:nvCxnSpPr>
          <p:spPr>
            <a:xfrm flipH="1">
              <a:off x="1462532" y="5338164"/>
              <a:ext cx="718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26" name="TextBox 42">
              <a:extLst>
                <a:ext uri="{FF2B5EF4-FFF2-40B4-BE49-F238E27FC236}">
                  <a16:creationId xmlns:a16="http://schemas.microsoft.com/office/drawing/2014/main" id="{2914E60B-3C78-2042-947D-94ACD7D5219F}"/>
                </a:ext>
              </a:extLst>
            </p:cNvPr>
            <p:cNvSpPr txBox="1">
              <a:spLocks noChangeArrowheads="1"/>
            </p:cNvSpPr>
            <p:nvPr/>
          </p:nvSpPr>
          <p:spPr bwMode="auto">
            <a:xfrm>
              <a:off x="1511541"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GB" altLang="en-US" sz="1200"/>
                <a:t>50</a:t>
              </a:r>
            </a:p>
          </p:txBody>
        </p:sp>
      </p:grpSp>
      <p:grpSp>
        <p:nvGrpSpPr>
          <p:cNvPr id="39954" name="Group 43">
            <a:extLst>
              <a:ext uri="{FF2B5EF4-FFF2-40B4-BE49-F238E27FC236}">
                <a16:creationId xmlns:a16="http://schemas.microsoft.com/office/drawing/2014/main" id="{709D31BE-A59A-9DB2-1516-C793C72E78A6}"/>
              </a:ext>
            </a:extLst>
          </p:cNvPr>
          <p:cNvGrpSpPr>
            <a:grpSpLocks/>
          </p:cNvGrpSpPr>
          <p:nvPr/>
        </p:nvGrpSpPr>
        <p:grpSpPr bwMode="auto">
          <a:xfrm>
            <a:off x="8842376" y="3162301"/>
            <a:ext cx="392113" cy="276225"/>
            <a:chOff x="1462532" y="5157743"/>
            <a:chExt cx="521787" cy="369332"/>
          </a:xfrm>
        </p:grpSpPr>
        <p:cxnSp>
          <p:nvCxnSpPr>
            <p:cNvPr id="45" name="Straight Connector 44">
              <a:extLst>
                <a:ext uri="{FF2B5EF4-FFF2-40B4-BE49-F238E27FC236}">
                  <a16:creationId xmlns:a16="http://schemas.microsoft.com/office/drawing/2014/main" id="{F654FEC7-A89F-6D85-2ADB-BD362F0D96C6}"/>
                </a:ext>
              </a:extLst>
            </p:cNvPr>
            <p:cNvCxnSpPr/>
            <p:nvPr/>
          </p:nvCxnSpPr>
          <p:spPr>
            <a:xfrm flipH="1">
              <a:off x="1462532" y="5338164"/>
              <a:ext cx="718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24" name="TextBox 45">
              <a:extLst>
                <a:ext uri="{FF2B5EF4-FFF2-40B4-BE49-F238E27FC236}">
                  <a16:creationId xmlns:a16="http://schemas.microsoft.com/office/drawing/2014/main" id="{BEE86137-0772-2FC0-82D0-9686D79C771E}"/>
                </a:ext>
              </a:extLst>
            </p:cNvPr>
            <p:cNvSpPr txBox="1">
              <a:spLocks noChangeArrowheads="1"/>
            </p:cNvSpPr>
            <p:nvPr/>
          </p:nvSpPr>
          <p:spPr bwMode="auto">
            <a:xfrm>
              <a:off x="1511541"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GB" altLang="en-US" sz="1200"/>
                <a:t>40</a:t>
              </a:r>
            </a:p>
          </p:txBody>
        </p:sp>
      </p:grpSp>
      <p:grpSp>
        <p:nvGrpSpPr>
          <p:cNvPr id="39955" name="Group 46">
            <a:extLst>
              <a:ext uri="{FF2B5EF4-FFF2-40B4-BE49-F238E27FC236}">
                <a16:creationId xmlns:a16="http://schemas.microsoft.com/office/drawing/2014/main" id="{25481988-6789-F832-59D9-A07441D6965C}"/>
              </a:ext>
            </a:extLst>
          </p:cNvPr>
          <p:cNvGrpSpPr>
            <a:grpSpLocks/>
          </p:cNvGrpSpPr>
          <p:nvPr/>
        </p:nvGrpSpPr>
        <p:grpSpPr bwMode="auto">
          <a:xfrm>
            <a:off x="8842376" y="3606801"/>
            <a:ext cx="392113" cy="276225"/>
            <a:chOff x="1462532" y="5157743"/>
            <a:chExt cx="521787" cy="369332"/>
          </a:xfrm>
        </p:grpSpPr>
        <p:cxnSp>
          <p:nvCxnSpPr>
            <p:cNvPr id="48" name="Straight Connector 47">
              <a:extLst>
                <a:ext uri="{FF2B5EF4-FFF2-40B4-BE49-F238E27FC236}">
                  <a16:creationId xmlns:a16="http://schemas.microsoft.com/office/drawing/2014/main" id="{56BA606E-E64A-9B68-B3E9-44CF3EAF334C}"/>
                </a:ext>
              </a:extLst>
            </p:cNvPr>
            <p:cNvCxnSpPr/>
            <p:nvPr/>
          </p:nvCxnSpPr>
          <p:spPr>
            <a:xfrm flipH="1">
              <a:off x="1462532" y="5338164"/>
              <a:ext cx="718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22" name="TextBox 48">
              <a:extLst>
                <a:ext uri="{FF2B5EF4-FFF2-40B4-BE49-F238E27FC236}">
                  <a16:creationId xmlns:a16="http://schemas.microsoft.com/office/drawing/2014/main" id="{D1874ADB-D079-237D-6251-6AF44004F91F}"/>
                </a:ext>
              </a:extLst>
            </p:cNvPr>
            <p:cNvSpPr txBox="1">
              <a:spLocks noChangeArrowheads="1"/>
            </p:cNvSpPr>
            <p:nvPr/>
          </p:nvSpPr>
          <p:spPr bwMode="auto">
            <a:xfrm>
              <a:off x="1511541"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GB" altLang="en-US" sz="1200"/>
                <a:t>30</a:t>
              </a:r>
            </a:p>
          </p:txBody>
        </p:sp>
      </p:grpSp>
      <p:grpSp>
        <p:nvGrpSpPr>
          <p:cNvPr id="39956" name="Group 49">
            <a:extLst>
              <a:ext uri="{FF2B5EF4-FFF2-40B4-BE49-F238E27FC236}">
                <a16:creationId xmlns:a16="http://schemas.microsoft.com/office/drawing/2014/main" id="{DC61F7E8-68D5-B936-11EE-71E9DEA1458B}"/>
              </a:ext>
            </a:extLst>
          </p:cNvPr>
          <p:cNvGrpSpPr>
            <a:grpSpLocks/>
          </p:cNvGrpSpPr>
          <p:nvPr/>
        </p:nvGrpSpPr>
        <p:grpSpPr bwMode="auto">
          <a:xfrm>
            <a:off x="8842376" y="4051301"/>
            <a:ext cx="392113" cy="276225"/>
            <a:chOff x="1462532" y="5157743"/>
            <a:chExt cx="521787" cy="369332"/>
          </a:xfrm>
        </p:grpSpPr>
        <p:cxnSp>
          <p:nvCxnSpPr>
            <p:cNvPr id="51" name="Straight Connector 50">
              <a:extLst>
                <a:ext uri="{FF2B5EF4-FFF2-40B4-BE49-F238E27FC236}">
                  <a16:creationId xmlns:a16="http://schemas.microsoft.com/office/drawing/2014/main" id="{B0BCDD4D-AE48-3214-9DA2-446D827D9279}"/>
                </a:ext>
              </a:extLst>
            </p:cNvPr>
            <p:cNvCxnSpPr/>
            <p:nvPr/>
          </p:nvCxnSpPr>
          <p:spPr>
            <a:xfrm flipH="1">
              <a:off x="1462532" y="5338164"/>
              <a:ext cx="718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20" name="TextBox 51">
              <a:extLst>
                <a:ext uri="{FF2B5EF4-FFF2-40B4-BE49-F238E27FC236}">
                  <a16:creationId xmlns:a16="http://schemas.microsoft.com/office/drawing/2014/main" id="{1D3A1C63-99FC-67ED-E60C-9C094E974CBA}"/>
                </a:ext>
              </a:extLst>
            </p:cNvPr>
            <p:cNvSpPr txBox="1">
              <a:spLocks noChangeArrowheads="1"/>
            </p:cNvSpPr>
            <p:nvPr/>
          </p:nvSpPr>
          <p:spPr bwMode="auto">
            <a:xfrm>
              <a:off x="1511541"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GB" altLang="en-US" sz="1200"/>
                <a:t>20</a:t>
              </a:r>
            </a:p>
          </p:txBody>
        </p:sp>
      </p:grpSp>
      <p:grpSp>
        <p:nvGrpSpPr>
          <p:cNvPr id="39957" name="Group 52">
            <a:extLst>
              <a:ext uri="{FF2B5EF4-FFF2-40B4-BE49-F238E27FC236}">
                <a16:creationId xmlns:a16="http://schemas.microsoft.com/office/drawing/2014/main" id="{DCD21582-7AA5-364D-BB8E-9CFC72F658AA}"/>
              </a:ext>
            </a:extLst>
          </p:cNvPr>
          <p:cNvGrpSpPr>
            <a:grpSpLocks/>
          </p:cNvGrpSpPr>
          <p:nvPr/>
        </p:nvGrpSpPr>
        <p:grpSpPr bwMode="auto">
          <a:xfrm>
            <a:off x="8842376" y="4495801"/>
            <a:ext cx="392113" cy="276225"/>
            <a:chOff x="1462532" y="5157743"/>
            <a:chExt cx="521787" cy="369332"/>
          </a:xfrm>
        </p:grpSpPr>
        <p:cxnSp>
          <p:nvCxnSpPr>
            <p:cNvPr id="54" name="Straight Connector 53">
              <a:extLst>
                <a:ext uri="{FF2B5EF4-FFF2-40B4-BE49-F238E27FC236}">
                  <a16:creationId xmlns:a16="http://schemas.microsoft.com/office/drawing/2014/main" id="{723399BA-F994-1C31-8391-95F70BCC9C31}"/>
                </a:ext>
              </a:extLst>
            </p:cNvPr>
            <p:cNvCxnSpPr/>
            <p:nvPr/>
          </p:nvCxnSpPr>
          <p:spPr>
            <a:xfrm flipH="1">
              <a:off x="1462532" y="5338164"/>
              <a:ext cx="718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018" name="TextBox 54">
              <a:extLst>
                <a:ext uri="{FF2B5EF4-FFF2-40B4-BE49-F238E27FC236}">
                  <a16:creationId xmlns:a16="http://schemas.microsoft.com/office/drawing/2014/main" id="{21638B48-B4F8-D1CF-CC29-716CECFDD5AA}"/>
                </a:ext>
              </a:extLst>
            </p:cNvPr>
            <p:cNvSpPr txBox="1">
              <a:spLocks noChangeArrowheads="1"/>
            </p:cNvSpPr>
            <p:nvPr/>
          </p:nvSpPr>
          <p:spPr bwMode="auto">
            <a:xfrm>
              <a:off x="1511541" y="5157743"/>
              <a:ext cx="472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GB" altLang="en-US" sz="1200"/>
                <a:t>10</a:t>
              </a:r>
            </a:p>
          </p:txBody>
        </p:sp>
      </p:grpSp>
      <p:cxnSp>
        <p:nvCxnSpPr>
          <p:cNvPr id="56" name="Straight Connector 55">
            <a:extLst>
              <a:ext uri="{FF2B5EF4-FFF2-40B4-BE49-F238E27FC236}">
                <a16:creationId xmlns:a16="http://schemas.microsoft.com/office/drawing/2014/main" id="{4EFED401-1CB1-5F9C-B9F3-6020BC0EDE49}"/>
              </a:ext>
            </a:extLst>
          </p:cNvPr>
          <p:cNvCxnSpPr>
            <a:cxnSpLocks/>
          </p:cNvCxnSpPr>
          <p:nvPr/>
        </p:nvCxnSpPr>
        <p:spPr>
          <a:xfrm rot="5400000" flipH="1">
            <a:off x="3286126" y="5105401"/>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20E14BF-0E66-17D6-7744-D5A256F874B4}"/>
              </a:ext>
            </a:extLst>
          </p:cNvPr>
          <p:cNvCxnSpPr>
            <a:cxnSpLocks/>
          </p:cNvCxnSpPr>
          <p:nvPr/>
        </p:nvCxnSpPr>
        <p:spPr>
          <a:xfrm rot="5400000" flipH="1">
            <a:off x="3976688" y="5105401"/>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8A9EF64-F92D-EA46-1554-AD5B1C751723}"/>
              </a:ext>
            </a:extLst>
          </p:cNvPr>
          <p:cNvCxnSpPr>
            <a:cxnSpLocks/>
          </p:cNvCxnSpPr>
          <p:nvPr/>
        </p:nvCxnSpPr>
        <p:spPr>
          <a:xfrm rot="5400000" flipH="1">
            <a:off x="4667251" y="5105401"/>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C804106-C3CC-0835-1BFA-4FDF98F053C6}"/>
              </a:ext>
            </a:extLst>
          </p:cNvPr>
          <p:cNvCxnSpPr>
            <a:cxnSpLocks/>
          </p:cNvCxnSpPr>
          <p:nvPr/>
        </p:nvCxnSpPr>
        <p:spPr>
          <a:xfrm rot="5400000" flipH="1">
            <a:off x="5359401" y="5105401"/>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FBCBB68-1207-8F5D-5C94-2BB7562D5367}"/>
              </a:ext>
            </a:extLst>
          </p:cNvPr>
          <p:cNvCxnSpPr>
            <a:cxnSpLocks/>
          </p:cNvCxnSpPr>
          <p:nvPr/>
        </p:nvCxnSpPr>
        <p:spPr>
          <a:xfrm rot="5400000" flipH="1">
            <a:off x="6049963" y="5105401"/>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CED0EAE-EBFF-140A-8A9D-880638740B6E}"/>
              </a:ext>
            </a:extLst>
          </p:cNvPr>
          <p:cNvCxnSpPr>
            <a:cxnSpLocks/>
          </p:cNvCxnSpPr>
          <p:nvPr/>
        </p:nvCxnSpPr>
        <p:spPr>
          <a:xfrm rot="5400000" flipH="1">
            <a:off x="6740526" y="5105401"/>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FE27AB4-3C36-B23A-CF65-AF6DC88751DE}"/>
              </a:ext>
            </a:extLst>
          </p:cNvPr>
          <p:cNvCxnSpPr>
            <a:cxnSpLocks/>
          </p:cNvCxnSpPr>
          <p:nvPr/>
        </p:nvCxnSpPr>
        <p:spPr>
          <a:xfrm rot="5400000" flipH="1">
            <a:off x="7431088" y="5105401"/>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C98AA4C-1405-2D05-BB79-5C4A4B405A4C}"/>
              </a:ext>
            </a:extLst>
          </p:cNvPr>
          <p:cNvCxnSpPr>
            <a:cxnSpLocks/>
          </p:cNvCxnSpPr>
          <p:nvPr/>
        </p:nvCxnSpPr>
        <p:spPr>
          <a:xfrm rot="5400000" flipH="1">
            <a:off x="8123238" y="5105401"/>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B2D8C3-1D1D-C89E-376F-EF3A188EFE94}"/>
              </a:ext>
            </a:extLst>
          </p:cNvPr>
          <p:cNvCxnSpPr>
            <a:cxnSpLocks/>
          </p:cNvCxnSpPr>
          <p:nvPr/>
        </p:nvCxnSpPr>
        <p:spPr>
          <a:xfrm rot="5400000" flipH="1">
            <a:off x="8813801" y="5105401"/>
            <a:ext cx="53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967" name="TextBox 64">
            <a:extLst>
              <a:ext uri="{FF2B5EF4-FFF2-40B4-BE49-F238E27FC236}">
                <a16:creationId xmlns:a16="http://schemas.microsoft.com/office/drawing/2014/main" id="{78B914E1-A8C0-4BAA-2510-9B199E1AC395}"/>
              </a:ext>
            </a:extLst>
          </p:cNvPr>
          <p:cNvSpPr txBox="1">
            <a:spLocks noChangeArrowheads="1"/>
          </p:cNvSpPr>
          <p:nvPr/>
        </p:nvSpPr>
        <p:spPr bwMode="auto">
          <a:xfrm>
            <a:off x="3163889" y="5218114"/>
            <a:ext cx="987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Cambridge</a:t>
            </a:r>
          </a:p>
        </p:txBody>
      </p:sp>
      <p:sp>
        <p:nvSpPr>
          <p:cNvPr id="39968" name="TextBox 65">
            <a:extLst>
              <a:ext uri="{FF2B5EF4-FFF2-40B4-BE49-F238E27FC236}">
                <a16:creationId xmlns:a16="http://schemas.microsoft.com/office/drawing/2014/main" id="{F85D2528-86B5-E435-8D57-935727056476}"/>
              </a:ext>
            </a:extLst>
          </p:cNvPr>
          <p:cNvSpPr txBox="1">
            <a:spLocks noChangeArrowheads="1"/>
          </p:cNvSpPr>
          <p:nvPr/>
        </p:nvSpPr>
        <p:spPr bwMode="auto">
          <a:xfrm>
            <a:off x="3835401" y="5086351"/>
            <a:ext cx="1027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Amsterdam</a:t>
            </a:r>
          </a:p>
        </p:txBody>
      </p:sp>
      <p:sp>
        <p:nvSpPr>
          <p:cNvPr id="39969" name="TextBox 66">
            <a:extLst>
              <a:ext uri="{FF2B5EF4-FFF2-40B4-BE49-F238E27FC236}">
                <a16:creationId xmlns:a16="http://schemas.microsoft.com/office/drawing/2014/main" id="{60E9898D-A478-6634-E45C-A147D99BD256}"/>
              </a:ext>
            </a:extLst>
          </p:cNvPr>
          <p:cNvSpPr txBox="1">
            <a:spLocks noChangeArrowheads="1"/>
          </p:cNvSpPr>
          <p:nvPr/>
        </p:nvSpPr>
        <p:spPr bwMode="auto">
          <a:xfrm>
            <a:off x="4533901" y="5218113"/>
            <a:ext cx="101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Gouda</a:t>
            </a:r>
            <a:br>
              <a:rPr lang="en-GB" altLang="en-US" sz="1200" b="1"/>
            </a:br>
            <a:r>
              <a:rPr lang="en-GB" altLang="en-US" sz="1200" b="1"/>
              <a:t>&amp; Voorhout</a:t>
            </a:r>
          </a:p>
        </p:txBody>
      </p:sp>
      <p:sp>
        <p:nvSpPr>
          <p:cNvPr id="39970" name="TextBox 67">
            <a:extLst>
              <a:ext uri="{FF2B5EF4-FFF2-40B4-BE49-F238E27FC236}">
                <a16:creationId xmlns:a16="http://schemas.microsoft.com/office/drawing/2014/main" id="{689E6A96-4383-6500-BADC-3C84051F4C22}"/>
              </a:ext>
            </a:extLst>
          </p:cNvPr>
          <p:cNvSpPr txBox="1">
            <a:spLocks noChangeArrowheads="1"/>
          </p:cNvSpPr>
          <p:nvPr/>
        </p:nvSpPr>
        <p:spPr bwMode="auto">
          <a:xfrm>
            <a:off x="5386389" y="5086351"/>
            <a:ext cx="68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Madrid</a:t>
            </a:r>
          </a:p>
        </p:txBody>
      </p:sp>
      <p:sp>
        <p:nvSpPr>
          <p:cNvPr id="39971" name="TextBox 68">
            <a:extLst>
              <a:ext uri="{FF2B5EF4-FFF2-40B4-BE49-F238E27FC236}">
                <a16:creationId xmlns:a16="http://schemas.microsoft.com/office/drawing/2014/main" id="{ECE3576A-2265-8294-9B9F-A45739010FBD}"/>
              </a:ext>
            </a:extLst>
          </p:cNvPr>
          <p:cNvSpPr txBox="1">
            <a:spLocks noChangeArrowheads="1"/>
          </p:cNvSpPr>
          <p:nvPr/>
        </p:nvSpPr>
        <p:spPr bwMode="auto">
          <a:xfrm>
            <a:off x="5959476" y="5218114"/>
            <a:ext cx="925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Barcelona</a:t>
            </a:r>
          </a:p>
        </p:txBody>
      </p:sp>
      <p:sp>
        <p:nvSpPr>
          <p:cNvPr id="39972" name="TextBox 69">
            <a:extLst>
              <a:ext uri="{FF2B5EF4-FFF2-40B4-BE49-F238E27FC236}">
                <a16:creationId xmlns:a16="http://schemas.microsoft.com/office/drawing/2014/main" id="{C8D3C850-6734-D9F3-6899-CB824A0A6C09}"/>
              </a:ext>
            </a:extLst>
          </p:cNvPr>
          <p:cNvSpPr txBox="1">
            <a:spLocks noChangeArrowheads="1"/>
          </p:cNvSpPr>
          <p:nvPr/>
        </p:nvSpPr>
        <p:spPr bwMode="auto">
          <a:xfrm>
            <a:off x="6832600" y="5086351"/>
            <a:ext cx="560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Paris</a:t>
            </a:r>
          </a:p>
        </p:txBody>
      </p:sp>
      <p:sp>
        <p:nvSpPr>
          <p:cNvPr id="39973" name="TextBox 70">
            <a:extLst>
              <a:ext uri="{FF2B5EF4-FFF2-40B4-BE49-F238E27FC236}">
                <a16:creationId xmlns:a16="http://schemas.microsoft.com/office/drawing/2014/main" id="{587E1FCA-A59F-FB04-9FD9-D26FFF2E7EFA}"/>
              </a:ext>
            </a:extLst>
          </p:cNvPr>
          <p:cNvSpPr txBox="1">
            <a:spLocks noChangeArrowheads="1"/>
          </p:cNvSpPr>
          <p:nvPr/>
        </p:nvSpPr>
        <p:spPr bwMode="auto">
          <a:xfrm>
            <a:off x="7402514" y="5218114"/>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Bologna</a:t>
            </a:r>
          </a:p>
        </p:txBody>
      </p:sp>
      <p:sp>
        <p:nvSpPr>
          <p:cNvPr id="39974" name="TextBox 71">
            <a:extLst>
              <a:ext uri="{FF2B5EF4-FFF2-40B4-BE49-F238E27FC236}">
                <a16:creationId xmlns:a16="http://schemas.microsoft.com/office/drawing/2014/main" id="{5E573804-5388-6D38-2B0D-195D319E2F27}"/>
              </a:ext>
            </a:extLst>
          </p:cNvPr>
          <p:cNvSpPr txBox="1">
            <a:spLocks noChangeArrowheads="1"/>
          </p:cNvSpPr>
          <p:nvPr/>
        </p:nvSpPr>
        <p:spPr bwMode="auto">
          <a:xfrm>
            <a:off x="8099426" y="5086351"/>
            <a:ext cx="790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Palermo</a:t>
            </a:r>
          </a:p>
        </p:txBody>
      </p:sp>
      <p:sp>
        <p:nvSpPr>
          <p:cNvPr id="39975" name="TextBox 73">
            <a:extLst>
              <a:ext uri="{FF2B5EF4-FFF2-40B4-BE49-F238E27FC236}">
                <a16:creationId xmlns:a16="http://schemas.microsoft.com/office/drawing/2014/main" id="{A764E965-003B-C5CA-06D4-CF593130624C}"/>
              </a:ext>
            </a:extLst>
          </p:cNvPr>
          <p:cNvSpPr txBox="1">
            <a:spLocks noChangeArrowheads="1"/>
          </p:cNvSpPr>
          <p:nvPr/>
        </p:nvSpPr>
        <p:spPr bwMode="auto">
          <a:xfrm rot="-5400000">
            <a:off x="798513" y="3525838"/>
            <a:ext cx="2595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Prevalence of daily cannabis use</a:t>
            </a:r>
            <a:br>
              <a:rPr lang="en-GB" altLang="en-US" sz="1200" b="1"/>
            </a:br>
            <a:r>
              <a:rPr lang="en-GB" altLang="en-US" sz="1200" b="1"/>
              <a:t>in population controls </a:t>
            </a:r>
            <a:r>
              <a:rPr lang="en-GB" altLang="en-US" sz="1200"/>
              <a:t>(%)</a:t>
            </a:r>
          </a:p>
        </p:txBody>
      </p:sp>
      <p:sp>
        <p:nvSpPr>
          <p:cNvPr id="39976" name="TextBox 74">
            <a:extLst>
              <a:ext uri="{FF2B5EF4-FFF2-40B4-BE49-F238E27FC236}">
                <a16:creationId xmlns:a16="http://schemas.microsoft.com/office/drawing/2014/main" id="{743FC6E7-2824-986A-A056-810A0DA87D09}"/>
              </a:ext>
            </a:extLst>
          </p:cNvPr>
          <p:cNvSpPr txBox="1">
            <a:spLocks noChangeArrowheads="1"/>
          </p:cNvSpPr>
          <p:nvPr/>
        </p:nvSpPr>
        <p:spPr bwMode="auto">
          <a:xfrm rot="5400000">
            <a:off x="8201026" y="3525838"/>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r>
              <a:rPr lang="en-GB" altLang="en-US" sz="1200" b="1"/>
              <a:t>Adjusted psychosis incidence</a:t>
            </a:r>
            <a:br>
              <a:rPr lang="en-GB" altLang="en-US" sz="1200" b="1"/>
            </a:br>
            <a:r>
              <a:rPr lang="en-GB" altLang="en-US" sz="1200"/>
              <a:t>(rate per 100,000)</a:t>
            </a:r>
          </a:p>
        </p:txBody>
      </p:sp>
      <p:sp>
        <p:nvSpPr>
          <p:cNvPr id="39977" name="TextBox 75">
            <a:extLst>
              <a:ext uri="{FF2B5EF4-FFF2-40B4-BE49-F238E27FC236}">
                <a16:creationId xmlns:a16="http://schemas.microsoft.com/office/drawing/2014/main" id="{DFEFC47B-E600-07C1-8543-C4065743D07D}"/>
              </a:ext>
            </a:extLst>
          </p:cNvPr>
          <p:cNvSpPr txBox="1">
            <a:spLocks noChangeArrowheads="1"/>
          </p:cNvSpPr>
          <p:nvPr/>
        </p:nvSpPr>
        <p:spPr bwMode="auto">
          <a:xfrm>
            <a:off x="3006726" y="1900239"/>
            <a:ext cx="4543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GB" altLang="en-US" sz="1200" b="1"/>
              <a:t>Prevalence of daily cannabis use in population controls </a:t>
            </a:r>
            <a:r>
              <a:rPr lang="en-GB" altLang="en-US" sz="1200"/>
              <a:t>(%)</a:t>
            </a:r>
          </a:p>
        </p:txBody>
      </p:sp>
      <p:sp>
        <p:nvSpPr>
          <p:cNvPr id="77" name="Oval 76">
            <a:extLst>
              <a:ext uri="{FF2B5EF4-FFF2-40B4-BE49-F238E27FC236}">
                <a16:creationId xmlns:a16="http://schemas.microsoft.com/office/drawing/2014/main" id="{63A7FA31-AF5C-EA18-4903-F34101347760}"/>
              </a:ext>
            </a:extLst>
          </p:cNvPr>
          <p:cNvSpPr/>
          <p:nvPr/>
        </p:nvSpPr>
        <p:spPr>
          <a:xfrm>
            <a:off x="2826881" y="1951976"/>
            <a:ext cx="152400" cy="152400"/>
          </a:xfrm>
          <a:prstGeom prst="ellipse">
            <a:avLst/>
          </a:prstGeom>
          <a:solidFill>
            <a:schemeClr val="accent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39981" name="TextBox 77">
            <a:extLst>
              <a:ext uri="{FF2B5EF4-FFF2-40B4-BE49-F238E27FC236}">
                <a16:creationId xmlns:a16="http://schemas.microsoft.com/office/drawing/2014/main" id="{BFEC51B0-FE3D-E7AE-C6C5-E8ADAC5AA9C6}"/>
              </a:ext>
            </a:extLst>
          </p:cNvPr>
          <p:cNvSpPr txBox="1">
            <a:spLocks noChangeArrowheads="1"/>
          </p:cNvSpPr>
          <p:nvPr/>
        </p:nvSpPr>
        <p:spPr bwMode="auto">
          <a:xfrm>
            <a:off x="3006725" y="2114551"/>
            <a:ext cx="3663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GB" altLang="en-US" sz="1200" b="1"/>
              <a:t>Adjusted psychosis incidence </a:t>
            </a:r>
            <a:r>
              <a:rPr lang="en-GB" altLang="en-US" sz="1200"/>
              <a:t>(rate per 100,000)</a:t>
            </a:r>
          </a:p>
        </p:txBody>
      </p:sp>
      <p:sp>
        <p:nvSpPr>
          <p:cNvPr id="79" name="Oval 78">
            <a:extLst>
              <a:ext uri="{FF2B5EF4-FFF2-40B4-BE49-F238E27FC236}">
                <a16:creationId xmlns:a16="http://schemas.microsoft.com/office/drawing/2014/main" id="{9C9732A0-F997-B044-5C82-3EBDE3BE245F}"/>
              </a:ext>
            </a:extLst>
          </p:cNvPr>
          <p:cNvSpPr/>
          <p:nvPr/>
        </p:nvSpPr>
        <p:spPr>
          <a:xfrm>
            <a:off x="2826881" y="2166721"/>
            <a:ext cx="152400" cy="152400"/>
          </a:xfrm>
          <a:prstGeom prst="ellipse">
            <a:avLst/>
          </a:prstGeom>
          <a:solidFill>
            <a:schemeClr val="accent5"/>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nvGrpSpPr>
          <p:cNvPr id="39985" name="Group 59393">
            <a:extLst>
              <a:ext uri="{FF2B5EF4-FFF2-40B4-BE49-F238E27FC236}">
                <a16:creationId xmlns:a16="http://schemas.microsoft.com/office/drawing/2014/main" id="{A6F3DD9F-C0BE-7057-C827-6230504CC47C}"/>
              </a:ext>
            </a:extLst>
          </p:cNvPr>
          <p:cNvGrpSpPr>
            <a:grpSpLocks/>
          </p:cNvGrpSpPr>
          <p:nvPr/>
        </p:nvGrpSpPr>
        <p:grpSpPr bwMode="auto">
          <a:xfrm>
            <a:off x="2890839" y="2943225"/>
            <a:ext cx="5680075" cy="1612900"/>
            <a:chOff x="1822582" y="2845088"/>
            <a:chExt cx="7573953" cy="2152073"/>
          </a:xfrm>
        </p:grpSpPr>
        <p:sp>
          <p:nvSpPr>
            <p:cNvPr id="80" name="Oval 79">
              <a:extLst>
                <a:ext uri="{FF2B5EF4-FFF2-40B4-BE49-F238E27FC236}">
                  <a16:creationId xmlns:a16="http://schemas.microsoft.com/office/drawing/2014/main" id="{53679992-5DFA-DFF2-C6C5-8280B4DA9ABB}"/>
                </a:ext>
              </a:extLst>
            </p:cNvPr>
            <p:cNvSpPr/>
            <p:nvPr/>
          </p:nvSpPr>
          <p:spPr>
            <a:xfrm>
              <a:off x="1822582" y="2845088"/>
              <a:ext cx="203200" cy="203200"/>
            </a:xfrm>
            <a:prstGeom prst="ellipse">
              <a:avLst/>
            </a:prstGeom>
            <a:solidFill>
              <a:schemeClr val="accent5"/>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81" name="Oval 80">
              <a:extLst>
                <a:ext uri="{FF2B5EF4-FFF2-40B4-BE49-F238E27FC236}">
                  <a16:creationId xmlns:a16="http://schemas.microsoft.com/office/drawing/2014/main" id="{3761C956-7425-56AA-653E-D4089CD51FCA}"/>
                </a:ext>
              </a:extLst>
            </p:cNvPr>
            <p:cNvSpPr/>
            <p:nvPr/>
          </p:nvSpPr>
          <p:spPr>
            <a:xfrm>
              <a:off x="2743926" y="4553816"/>
              <a:ext cx="203200" cy="203200"/>
            </a:xfrm>
            <a:prstGeom prst="ellipse">
              <a:avLst/>
            </a:prstGeom>
            <a:solidFill>
              <a:schemeClr val="accent5"/>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82" name="Oval 81">
              <a:extLst>
                <a:ext uri="{FF2B5EF4-FFF2-40B4-BE49-F238E27FC236}">
                  <a16:creationId xmlns:a16="http://schemas.microsoft.com/office/drawing/2014/main" id="{3C4BEF1C-AFA5-A57C-9C20-44C8F8458D78}"/>
                </a:ext>
              </a:extLst>
            </p:cNvPr>
            <p:cNvSpPr/>
            <p:nvPr/>
          </p:nvSpPr>
          <p:spPr>
            <a:xfrm>
              <a:off x="3665270" y="3343852"/>
              <a:ext cx="203200" cy="203200"/>
            </a:xfrm>
            <a:prstGeom prst="ellipse">
              <a:avLst/>
            </a:prstGeom>
            <a:solidFill>
              <a:schemeClr val="accent5"/>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83" name="Oval 82">
              <a:extLst>
                <a:ext uri="{FF2B5EF4-FFF2-40B4-BE49-F238E27FC236}">
                  <a16:creationId xmlns:a16="http://schemas.microsoft.com/office/drawing/2014/main" id="{3ABFB886-E711-F72A-D737-9AD952B47D5B}"/>
                </a:ext>
              </a:extLst>
            </p:cNvPr>
            <p:cNvSpPr/>
            <p:nvPr/>
          </p:nvSpPr>
          <p:spPr>
            <a:xfrm>
              <a:off x="4586614" y="4101233"/>
              <a:ext cx="203200" cy="203200"/>
            </a:xfrm>
            <a:prstGeom prst="ellipse">
              <a:avLst/>
            </a:prstGeom>
            <a:solidFill>
              <a:schemeClr val="accent5"/>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84" name="Oval 83">
              <a:extLst>
                <a:ext uri="{FF2B5EF4-FFF2-40B4-BE49-F238E27FC236}">
                  <a16:creationId xmlns:a16="http://schemas.microsoft.com/office/drawing/2014/main" id="{D40FA085-424C-A549-6685-D28FCC12EB2A}"/>
                </a:ext>
              </a:extLst>
            </p:cNvPr>
            <p:cNvSpPr/>
            <p:nvPr/>
          </p:nvSpPr>
          <p:spPr>
            <a:xfrm>
              <a:off x="5507958" y="4332143"/>
              <a:ext cx="203200" cy="203200"/>
            </a:xfrm>
            <a:prstGeom prst="ellipse">
              <a:avLst/>
            </a:prstGeom>
            <a:solidFill>
              <a:schemeClr val="accent5"/>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85" name="Oval 84">
              <a:extLst>
                <a:ext uri="{FF2B5EF4-FFF2-40B4-BE49-F238E27FC236}">
                  <a16:creationId xmlns:a16="http://schemas.microsoft.com/office/drawing/2014/main" id="{F6DA0B56-5E25-C427-BDB1-903E5AC57834}"/>
                </a:ext>
              </a:extLst>
            </p:cNvPr>
            <p:cNvSpPr/>
            <p:nvPr/>
          </p:nvSpPr>
          <p:spPr>
            <a:xfrm>
              <a:off x="6429302" y="4793961"/>
              <a:ext cx="203200" cy="203200"/>
            </a:xfrm>
            <a:prstGeom prst="ellipse">
              <a:avLst/>
            </a:prstGeom>
            <a:solidFill>
              <a:schemeClr val="accent5"/>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86" name="Oval 85">
              <a:extLst>
                <a:ext uri="{FF2B5EF4-FFF2-40B4-BE49-F238E27FC236}">
                  <a16:creationId xmlns:a16="http://schemas.microsoft.com/office/drawing/2014/main" id="{96A0A690-1939-9749-07F4-8D10331A2F47}"/>
                </a:ext>
              </a:extLst>
            </p:cNvPr>
            <p:cNvSpPr/>
            <p:nvPr/>
          </p:nvSpPr>
          <p:spPr>
            <a:xfrm>
              <a:off x="7350646" y="3103707"/>
              <a:ext cx="203200" cy="203200"/>
            </a:xfrm>
            <a:prstGeom prst="ellipse">
              <a:avLst/>
            </a:prstGeom>
            <a:solidFill>
              <a:schemeClr val="accent5"/>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87" name="Oval 86">
              <a:extLst>
                <a:ext uri="{FF2B5EF4-FFF2-40B4-BE49-F238E27FC236}">
                  <a16:creationId xmlns:a16="http://schemas.microsoft.com/office/drawing/2014/main" id="{3AA8B3F3-199E-F4D6-406A-465B02101763}"/>
                </a:ext>
              </a:extLst>
            </p:cNvPr>
            <p:cNvSpPr/>
            <p:nvPr/>
          </p:nvSpPr>
          <p:spPr>
            <a:xfrm>
              <a:off x="8271990" y="4332143"/>
              <a:ext cx="203200" cy="203200"/>
            </a:xfrm>
            <a:prstGeom prst="ellipse">
              <a:avLst/>
            </a:prstGeom>
            <a:solidFill>
              <a:schemeClr val="accent5"/>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88" name="Oval 87">
              <a:extLst>
                <a:ext uri="{FF2B5EF4-FFF2-40B4-BE49-F238E27FC236}">
                  <a16:creationId xmlns:a16="http://schemas.microsoft.com/office/drawing/2014/main" id="{11A37EF7-63DE-A207-6E96-DC4AEE0E637B}"/>
                </a:ext>
              </a:extLst>
            </p:cNvPr>
            <p:cNvSpPr/>
            <p:nvPr/>
          </p:nvSpPr>
          <p:spPr>
            <a:xfrm>
              <a:off x="9193335" y="4673889"/>
              <a:ext cx="203200" cy="203200"/>
            </a:xfrm>
            <a:prstGeom prst="ellipse">
              <a:avLst/>
            </a:prstGeom>
            <a:solidFill>
              <a:schemeClr val="accent5"/>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sp>
        <p:nvSpPr>
          <p:cNvPr id="98" name="TextBox 97">
            <a:extLst>
              <a:ext uri="{FF2B5EF4-FFF2-40B4-BE49-F238E27FC236}">
                <a16:creationId xmlns:a16="http://schemas.microsoft.com/office/drawing/2014/main" id="{D1250127-2C50-3B7A-71BD-A1D2977A576A}"/>
              </a:ext>
            </a:extLst>
          </p:cNvPr>
          <p:cNvSpPr txBox="1"/>
          <p:nvPr/>
        </p:nvSpPr>
        <p:spPr>
          <a:xfrm>
            <a:off x="7745413" y="4787900"/>
            <a:ext cx="1050288" cy="253916"/>
          </a:xfrm>
          <a:prstGeom prst="rect">
            <a:avLst/>
          </a:prstGeom>
          <a:noFill/>
        </p:spPr>
        <p:txBody>
          <a:bodyPr wrap="none">
            <a:spAutoFit/>
          </a:bodyPr>
          <a:lstStyle/>
          <a:p>
            <a:pPr>
              <a:defRPr/>
            </a:pPr>
            <a:r>
              <a:rPr lang="en-GB" sz="1050" dirty="0">
                <a:ea typeface="MS PGothic" panose="020B0600070205080204" pitchFamily="34" charset="-128"/>
              </a:rPr>
              <a:t>r=0.8, p=0.0109</a:t>
            </a:r>
          </a:p>
        </p:txBody>
      </p:sp>
      <p:sp>
        <p:nvSpPr>
          <p:cNvPr id="105" name="Arrow: Left 104">
            <a:extLst>
              <a:ext uri="{FF2B5EF4-FFF2-40B4-BE49-F238E27FC236}">
                <a16:creationId xmlns:a16="http://schemas.microsoft.com/office/drawing/2014/main" id="{EA9BE785-F3C9-E07F-2BA6-0FC2728AD2A9}"/>
              </a:ext>
            </a:extLst>
          </p:cNvPr>
          <p:cNvSpPr/>
          <p:nvPr/>
        </p:nvSpPr>
        <p:spPr>
          <a:xfrm rot="18686673">
            <a:off x="3117058" y="2813845"/>
            <a:ext cx="439737" cy="282575"/>
          </a:xfrm>
          <a:prstGeom prst="leftArrow">
            <a:avLst>
              <a:gd name="adj1" fmla="val 50000"/>
              <a:gd name="adj2" fmla="val 79688"/>
            </a:avLst>
          </a:prstGeom>
          <a:gradFill flip="none" rotWithShape="1">
            <a:gsLst>
              <a:gs pos="0">
                <a:schemeClr val="accent6">
                  <a:lumMod val="75000"/>
                </a:schemeClr>
              </a:gs>
              <a:gs pos="100000">
                <a:schemeClr val="accent6">
                  <a:lumMod val="50000"/>
                </a:schemeClr>
              </a:gs>
            </a:gsLst>
            <a:lin ang="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anchor="b"/>
          <a:lstStyle/>
          <a:p>
            <a:pPr algn="ctr">
              <a:defRPr/>
            </a:pPr>
            <a:endParaRPr lang="en-GB" sz="1200" b="1" dirty="0">
              <a:effectLst>
                <a:outerShdw blurRad="38100" dist="38100" dir="2700000" algn="tl">
                  <a:srgbClr val="000000">
                    <a:alpha val="43137"/>
                  </a:srgbClr>
                </a:outerShdw>
              </a:effectLst>
            </a:endParaRPr>
          </a:p>
        </p:txBody>
      </p:sp>
      <p:sp>
        <p:nvSpPr>
          <p:cNvPr id="106" name="Arrow: Left 105">
            <a:extLst>
              <a:ext uri="{FF2B5EF4-FFF2-40B4-BE49-F238E27FC236}">
                <a16:creationId xmlns:a16="http://schemas.microsoft.com/office/drawing/2014/main" id="{D21DBE2E-3B5A-626F-A925-1EDF11E620C8}"/>
              </a:ext>
            </a:extLst>
          </p:cNvPr>
          <p:cNvSpPr/>
          <p:nvPr/>
        </p:nvSpPr>
        <p:spPr>
          <a:xfrm rot="18686673">
            <a:off x="4433095" y="2813845"/>
            <a:ext cx="439737" cy="282575"/>
          </a:xfrm>
          <a:prstGeom prst="leftArrow">
            <a:avLst>
              <a:gd name="adj1" fmla="val 50000"/>
              <a:gd name="adj2" fmla="val 79688"/>
            </a:avLst>
          </a:prstGeom>
          <a:gradFill flip="none" rotWithShape="1">
            <a:gsLst>
              <a:gs pos="0">
                <a:schemeClr val="accent6">
                  <a:lumMod val="75000"/>
                </a:schemeClr>
              </a:gs>
              <a:gs pos="100000">
                <a:schemeClr val="accent6">
                  <a:lumMod val="50000"/>
                </a:schemeClr>
              </a:gs>
            </a:gsLst>
            <a:lin ang="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anchor="b"/>
          <a:lstStyle/>
          <a:p>
            <a:pPr algn="ctr">
              <a:defRPr/>
            </a:pPr>
            <a:endParaRPr lang="en-GB" sz="1200" b="1" dirty="0">
              <a:effectLst>
                <a:outerShdw blurRad="38100" dist="38100" dir="2700000" algn="tl">
                  <a:srgbClr val="000000">
                    <a:alpha val="43137"/>
                  </a:srgbClr>
                </a:outerShdw>
              </a:effectLst>
            </a:endParaRPr>
          </a:p>
        </p:txBody>
      </p:sp>
      <p:sp>
        <p:nvSpPr>
          <p:cNvPr id="39989" name="TextBox 1">
            <a:extLst>
              <a:ext uri="{FF2B5EF4-FFF2-40B4-BE49-F238E27FC236}">
                <a16:creationId xmlns:a16="http://schemas.microsoft.com/office/drawing/2014/main" id="{A4D471A8-D5BF-6CA6-8FC1-18F72D3399D2}"/>
              </a:ext>
            </a:extLst>
          </p:cNvPr>
          <p:cNvSpPr txBox="1">
            <a:spLocks noChangeArrowheads="1"/>
          </p:cNvSpPr>
          <p:nvPr/>
        </p:nvSpPr>
        <p:spPr bwMode="auto">
          <a:xfrm>
            <a:off x="1790700" y="6381750"/>
            <a:ext cx="548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GB" altLang="en-US" u="none">
                <a:latin typeface="Calibri" panose="020F0502020204030204" pitchFamily="34" charset="0"/>
              </a:rPr>
              <a:t>Di Forti et al, Lancet Psych, On Line March 23 2019</a:t>
            </a:r>
          </a:p>
        </p:txBody>
      </p:sp>
      <p:sp>
        <p:nvSpPr>
          <p:cNvPr id="2" name="TextBox 1">
            <a:extLst>
              <a:ext uri="{FF2B5EF4-FFF2-40B4-BE49-F238E27FC236}">
                <a16:creationId xmlns:a16="http://schemas.microsoft.com/office/drawing/2014/main" id="{9AA01B6A-23BA-97A9-2D74-C43744546DD8}"/>
              </a:ext>
            </a:extLst>
          </p:cNvPr>
          <p:cNvSpPr txBox="1"/>
          <p:nvPr/>
        </p:nvSpPr>
        <p:spPr>
          <a:xfrm>
            <a:off x="8404412" y="6145306"/>
            <a:ext cx="2427268" cy="646331"/>
          </a:xfrm>
          <a:prstGeom prst="rect">
            <a:avLst/>
          </a:prstGeom>
          <a:noFill/>
        </p:spPr>
        <p:txBody>
          <a:bodyPr wrap="none" rtlCol="0">
            <a:spAutoFit/>
          </a:bodyPr>
          <a:lstStyle/>
          <a:p>
            <a:r>
              <a:rPr lang="en-US" b="1" dirty="0">
                <a:solidFill>
                  <a:schemeClr val="accent1">
                    <a:lumMod val="75000"/>
                  </a:schemeClr>
                </a:solidFill>
              </a:rPr>
              <a:t>BUT IS THIS TRUE OR A </a:t>
            </a:r>
          </a:p>
          <a:p>
            <a:r>
              <a:rPr lang="en-US" b="1" dirty="0">
                <a:solidFill>
                  <a:schemeClr val="accent1">
                    <a:lumMod val="75000"/>
                  </a:schemeClr>
                </a:solidFill>
              </a:rPr>
              <a:t>STATISTICAL ARTEFACT</a:t>
            </a:r>
            <a:r>
              <a:rPr lang="en-US" sz="1400" b="1" dirty="0">
                <a:solidFill>
                  <a:schemeClr val="accent1">
                    <a:lumMod val="75000"/>
                  </a:schemeClr>
                </a:solidFill>
              </a:rPr>
              <a:t>?</a:t>
            </a:r>
          </a:p>
        </p:txBody>
      </p:sp>
    </p:spTree>
    <p:extLst>
      <p:ext uri="{BB962C8B-B14F-4D97-AF65-F5344CB8AC3E}">
        <p14:creationId xmlns:p14="http://schemas.microsoft.com/office/powerpoint/2010/main" val="2207752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anim calcmode="lin" valueType="num">
                                      <p:cBhvr>
                                        <p:cTn id="8" dur="1000" fill="hold"/>
                                        <p:tgtEl>
                                          <p:spTgt spid="105"/>
                                        </p:tgtEl>
                                        <p:attrNameLst>
                                          <p:attrName>ppt_x</p:attrName>
                                        </p:attrNameLst>
                                      </p:cBhvr>
                                      <p:tavLst>
                                        <p:tav tm="0">
                                          <p:val>
                                            <p:strVal val="#ppt_x"/>
                                          </p:val>
                                        </p:tav>
                                        <p:tav tm="100000">
                                          <p:val>
                                            <p:strVal val="#ppt_x"/>
                                          </p:val>
                                        </p:tav>
                                      </p:tavLst>
                                    </p:anim>
                                    <p:anim calcmode="lin" valueType="num">
                                      <p:cBhvr>
                                        <p:cTn id="9" dur="1000" fill="hold"/>
                                        <p:tgtEl>
                                          <p:spTgt spid="10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fade">
                                      <p:cBhvr>
                                        <p:cTn id="13" dur="1000"/>
                                        <p:tgtEl>
                                          <p:spTgt spid="106"/>
                                        </p:tgtEl>
                                      </p:cBhvr>
                                    </p:animEffect>
                                    <p:anim calcmode="lin" valueType="num">
                                      <p:cBhvr>
                                        <p:cTn id="14" dur="1000" fill="hold"/>
                                        <p:tgtEl>
                                          <p:spTgt spid="106"/>
                                        </p:tgtEl>
                                        <p:attrNameLst>
                                          <p:attrName>ppt_x</p:attrName>
                                        </p:attrNameLst>
                                      </p:cBhvr>
                                      <p:tavLst>
                                        <p:tav tm="0">
                                          <p:val>
                                            <p:strVal val="#ppt_x"/>
                                          </p:val>
                                        </p:tav>
                                        <p:tav tm="100000">
                                          <p:val>
                                            <p:strVal val="#ppt_x"/>
                                          </p:val>
                                        </p:tav>
                                      </p:tavLst>
                                    </p:anim>
                                    <p:anim calcmode="lin" valueType="num">
                                      <p:cBhvr>
                                        <p:cTn id="15"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30227592-FF10-5C59-AC75-5DBDE6A029FD}"/>
              </a:ext>
            </a:extLst>
          </p:cNvPr>
          <p:cNvSpPr>
            <a:spLocks noGrp="1" noChangeArrowheads="1"/>
          </p:cNvSpPr>
          <p:nvPr>
            <p:ph type="title"/>
          </p:nvPr>
        </p:nvSpPr>
        <p:spPr>
          <a:xfrm>
            <a:off x="3138489" y="620688"/>
            <a:ext cx="5915025" cy="746522"/>
          </a:xfrm>
        </p:spPr>
        <p:txBody>
          <a:bodyPr>
            <a:normAutofit fontScale="90000"/>
          </a:bodyPr>
          <a:lstStyle/>
          <a:p>
            <a:pPr algn="ctr"/>
            <a:br>
              <a:rPr lang="en-GB" altLang="en-US" sz="2250" b="1" dirty="0">
                <a:latin typeface="Calibri" panose="020F0502020204030204" pitchFamily="34" charset="0"/>
              </a:rPr>
            </a:br>
            <a:r>
              <a:rPr lang="en-GB" altLang="en-US" sz="2000" b="1" dirty="0">
                <a:solidFill>
                  <a:srgbClr val="000000"/>
                </a:solidFill>
                <a:latin typeface="Calibri" panose="020F0502020204030204" pitchFamily="34" charset="0"/>
              </a:rPr>
              <a:t>Association between prevalence of frequent cannabis use </a:t>
            </a:r>
            <a:br>
              <a:rPr lang="en-GB" altLang="en-US" sz="2000" b="1" dirty="0">
                <a:solidFill>
                  <a:srgbClr val="000000"/>
                </a:solidFill>
                <a:latin typeface="Calibri" panose="020F0502020204030204" pitchFamily="34" charset="0"/>
              </a:rPr>
            </a:br>
            <a:r>
              <a:rPr lang="en-GB" altLang="en-US" sz="2000" b="1" dirty="0">
                <a:solidFill>
                  <a:srgbClr val="000000"/>
                </a:solidFill>
                <a:latin typeface="Calibri" panose="020F0502020204030204" pitchFamily="34" charset="0"/>
              </a:rPr>
              <a:t>and incidence of psychoses</a:t>
            </a:r>
            <a:endParaRPr lang="en-GB" altLang="en-US" sz="2000" b="1" dirty="0">
              <a:latin typeface="Calibri" panose="020F0502020204030204" pitchFamily="34" charset="0"/>
            </a:endParaRPr>
          </a:p>
        </p:txBody>
      </p:sp>
      <p:pic>
        <p:nvPicPr>
          <p:cNvPr id="62466" name="Picture 3" descr="C:\Users\spjucrm.HSR-CM-THINK\AppData\Local\Microsoft\Windows\Temporary Internet Files\Content.Outlook\13D4716R\Intrepid_logo (3).jpg">
            <a:extLst>
              <a:ext uri="{FF2B5EF4-FFF2-40B4-BE49-F238E27FC236}">
                <a16:creationId xmlns:a16="http://schemas.microsoft.com/office/drawing/2014/main" id="{F33AB670-F5F1-8BF1-F6CF-A593DD36000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24392" y="620688"/>
            <a:ext cx="689372"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1">
            <a:extLst>
              <a:ext uri="{FF2B5EF4-FFF2-40B4-BE49-F238E27FC236}">
                <a16:creationId xmlns:a16="http://schemas.microsoft.com/office/drawing/2014/main" id="{EDB2B1E9-BB68-409B-E131-910C57D3C7C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78286" y="1700809"/>
            <a:ext cx="5346291" cy="321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5">
            <a:extLst>
              <a:ext uri="{FF2B5EF4-FFF2-40B4-BE49-F238E27FC236}">
                <a16:creationId xmlns:a16="http://schemas.microsoft.com/office/drawing/2014/main" id="{663175C7-965B-D19C-663F-1C017955CC9E}"/>
              </a:ext>
            </a:extLst>
          </p:cNvPr>
          <p:cNvSpPr txBox="1">
            <a:spLocks noChangeArrowheads="1"/>
          </p:cNvSpPr>
          <p:nvPr/>
        </p:nvSpPr>
        <p:spPr bwMode="auto">
          <a:xfrm>
            <a:off x="3378287" y="6202180"/>
            <a:ext cx="42995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US" altLang="en-US" sz="1500" dirty="0"/>
              <a:t>Joni Lee Pow et al Psychological Medicine 2023</a:t>
            </a:r>
          </a:p>
        </p:txBody>
      </p:sp>
      <p:pic>
        <p:nvPicPr>
          <p:cNvPr id="62469" name="Picture 4" descr="cdn.britannica.com/97/1597-004-05816F4E/Flag-In...">
            <a:extLst>
              <a:ext uri="{FF2B5EF4-FFF2-40B4-BE49-F238E27FC236}">
                <a16:creationId xmlns:a16="http://schemas.microsoft.com/office/drawing/2014/main" id="{073376FD-69AE-3F25-E342-FD7589484CE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14800" y="5031582"/>
            <a:ext cx="600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a:extLst>
              <a:ext uri="{FF2B5EF4-FFF2-40B4-BE49-F238E27FC236}">
                <a16:creationId xmlns:a16="http://schemas.microsoft.com/office/drawing/2014/main" id="{0088C699-2F80-AE50-01B6-B24E4B383A5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31619" y="4994673"/>
            <a:ext cx="6858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8">
            <a:extLst>
              <a:ext uri="{FF2B5EF4-FFF2-40B4-BE49-F238E27FC236}">
                <a16:creationId xmlns:a16="http://schemas.microsoft.com/office/drawing/2014/main" id="{2E927EC2-56C5-62FB-A7D4-54DD6539671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56785" y="4988719"/>
            <a:ext cx="661988" cy="44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D-20231119-WA0016.mp4">
            <a:hlinkClick r:id="" action="ppaction://media"/>
            <a:extLst>
              <a:ext uri="{FF2B5EF4-FFF2-40B4-BE49-F238E27FC236}">
                <a16:creationId xmlns:a16="http://schemas.microsoft.com/office/drawing/2014/main" id="{90C473BB-FAFF-3533-E3D2-945BF0AD7E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a:off x="1577645" y="4378035"/>
            <a:ext cx="1560844" cy="2762557"/>
          </a:xfrm>
          <a:prstGeom prst="rect">
            <a:avLst/>
          </a:prstGeom>
        </p:spPr>
      </p:pic>
    </p:spTree>
    <p:extLst>
      <p:ext uri="{BB962C8B-B14F-4D97-AF65-F5344CB8AC3E}">
        <p14:creationId xmlns:p14="http://schemas.microsoft.com/office/powerpoint/2010/main" val="2063387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5DE1C7E4-AE4D-1F40-8349-31638516C791}"/>
              </a:ext>
            </a:extLst>
          </p:cNvPr>
          <p:cNvSpPr>
            <a:spLocks noGrp="1" noChangeArrowheads="1"/>
          </p:cNvSpPr>
          <p:nvPr>
            <p:ph type="title"/>
          </p:nvPr>
        </p:nvSpPr>
        <p:spPr/>
        <p:txBody>
          <a:bodyPr/>
          <a:lstStyle/>
          <a:p>
            <a:endParaRPr lang="en-US" altLang="en-US"/>
          </a:p>
        </p:txBody>
      </p:sp>
      <p:pic>
        <p:nvPicPr>
          <p:cNvPr id="69634" name="Picture 4">
            <a:extLst>
              <a:ext uri="{FF2B5EF4-FFF2-40B4-BE49-F238E27FC236}">
                <a16:creationId xmlns:a16="http://schemas.microsoft.com/office/drawing/2014/main" id="{503C4079-10EB-2548-8FED-55C88691BED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365126"/>
            <a:ext cx="9175750"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66D29B9-5CB1-6C44-B1F8-BF5AFB11ED8A}"/>
              </a:ext>
            </a:extLst>
          </p:cNvPr>
          <p:cNvSpPr txBox="1"/>
          <p:nvPr/>
        </p:nvSpPr>
        <p:spPr>
          <a:xfrm>
            <a:off x="1819507" y="5197945"/>
            <a:ext cx="704039" cy="230832"/>
          </a:xfrm>
          <a:prstGeom prst="rect">
            <a:avLst/>
          </a:prstGeom>
          <a:noFill/>
        </p:spPr>
        <p:txBody>
          <a:bodyPr wrap="none">
            <a:spAutoFit/>
          </a:bodyPr>
          <a:lstStyle/>
          <a:p>
            <a:pPr>
              <a:defRPr/>
            </a:pPr>
            <a:r>
              <a:rPr lang="en-GB" sz="900" dirty="0">
                <a:highlight>
                  <a:srgbClr val="FFFF00"/>
                </a:highlight>
                <a:ea typeface="MS PGothic" panose="020B0600070205080204" pitchFamily="34" charset="-128"/>
              </a:rPr>
              <a:t>1965-1968</a:t>
            </a:r>
            <a:r>
              <a:rPr lang="en-GB" sz="750" dirty="0">
                <a:ea typeface="MS PGothic" panose="020B0600070205080204" pitchFamily="34" charset="-128"/>
              </a:rPr>
              <a:t> </a:t>
            </a:r>
          </a:p>
        </p:txBody>
      </p:sp>
      <p:sp>
        <p:nvSpPr>
          <p:cNvPr id="7" name="TextBox 6">
            <a:extLst>
              <a:ext uri="{FF2B5EF4-FFF2-40B4-BE49-F238E27FC236}">
                <a16:creationId xmlns:a16="http://schemas.microsoft.com/office/drawing/2014/main" id="{20BA4524-A9B1-974A-9232-E3A0310A623B}"/>
              </a:ext>
            </a:extLst>
          </p:cNvPr>
          <p:cNvSpPr txBox="1"/>
          <p:nvPr/>
        </p:nvSpPr>
        <p:spPr>
          <a:xfrm>
            <a:off x="2979010" y="5197774"/>
            <a:ext cx="707245" cy="230832"/>
          </a:xfrm>
          <a:prstGeom prst="rect">
            <a:avLst/>
          </a:prstGeom>
          <a:noFill/>
        </p:spPr>
        <p:txBody>
          <a:bodyPr wrap="none">
            <a:spAutoFit/>
          </a:bodyPr>
          <a:lstStyle/>
          <a:p>
            <a:pPr>
              <a:defRPr/>
            </a:pPr>
            <a:r>
              <a:rPr lang="en-GB" sz="900" dirty="0">
                <a:highlight>
                  <a:srgbClr val="FFFF00"/>
                </a:highlight>
                <a:ea typeface="MS PGothic" panose="020B0600070205080204" pitchFamily="34" charset="-128"/>
              </a:rPr>
              <a:t>1969-1972</a:t>
            </a:r>
            <a:r>
              <a:rPr lang="en-GB" sz="900" dirty="0">
                <a:ea typeface="MS PGothic" panose="020B0600070205080204" pitchFamily="34" charset="-128"/>
              </a:rPr>
              <a:t> </a:t>
            </a:r>
            <a:endParaRPr lang="en-US" sz="900" dirty="0">
              <a:ea typeface="MS PGothic" panose="020B0600070205080204" pitchFamily="34" charset="-128"/>
            </a:endParaRPr>
          </a:p>
        </p:txBody>
      </p:sp>
      <p:sp>
        <p:nvSpPr>
          <p:cNvPr id="8" name="TextBox 7">
            <a:extLst>
              <a:ext uri="{FF2B5EF4-FFF2-40B4-BE49-F238E27FC236}">
                <a16:creationId xmlns:a16="http://schemas.microsoft.com/office/drawing/2014/main" id="{F9BD638F-CA6F-E140-BC2E-B2DB643D76EC}"/>
              </a:ext>
            </a:extLst>
          </p:cNvPr>
          <p:cNvSpPr txBox="1"/>
          <p:nvPr/>
        </p:nvSpPr>
        <p:spPr>
          <a:xfrm>
            <a:off x="4143321" y="5153118"/>
            <a:ext cx="724878" cy="323165"/>
          </a:xfrm>
          <a:prstGeom prst="rect">
            <a:avLst/>
          </a:prstGeom>
          <a:noFill/>
        </p:spPr>
        <p:txBody>
          <a:bodyPr wrap="none">
            <a:spAutoFit/>
          </a:bodyPr>
          <a:lstStyle/>
          <a:p>
            <a:pPr>
              <a:defRPr/>
            </a:pPr>
            <a:r>
              <a:rPr lang="en-GB" sz="900" dirty="0">
                <a:highlight>
                  <a:srgbClr val="FFFF00"/>
                </a:highlight>
                <a:ea typeface="MS PGothic" panose="020B0600070205080204" pitchFamily="34" charset="-128"/>
              </a:rPr>
              <a:t>1973-1977</a:t>
            </a:r>
            <a:r>
              <a:rPr lang="en-GB" sz="1500" dirty="0">
                <a:highlight>
                  <a:srgbClr val="FFFF00"/>
                </a:highlight>
                <a:ea typeface="MS PGothic" panose="020B0600070205080204" pitchFamily="34" charset="-128"/>
              </a:rPr>
              <a:t> </a:t>
            </a:r>
            <a:endParaRPr lang="en-US" sz="1500" dirty="0">
              <a:highlight>
                <a:srgbClr val="FFFF00"/>
              </a:highlight>
              <a:ea typeface="MS PGothic" panose="020B0600070205080204" pitchFamily="34" charset="-128"/>
            </a:endParaRPr>
          </a:p>
        </p:txBody>
      </p:sp>
      <p:sp>
        <p:nvSpPr>
          <p:cNvPr id="9" name="TextBox 8">
            <a:extLst>
              <a:ext uri="{FF2B5EF4-FFF2-40B4-BE49-F238E27FC236}">
                <a16:creationId xmlns:a16="http://schemas.microsoft.com/office/drawing/2014/main" id="{66F6DBB8-E4D9-554A-BE04-D1A115F87BB8}"/>
              </a:ext>
            </a:extLst>
          </p:cNvPr>
          <p:cNvSpPr txBox="1"/>
          <p:nvPr/>
        </p:nvSpPr>
        <p:spPr>
          <a:xfrm>
            <a:off x="5215288" y="5201076"/>
            <a:ext cx="707245" cy="230832"/>
          </a:xfrm>
          <a:prstGeom prst="rect">
            <a:avLst/>
          </a:prstGeom>
          <a:noFill/>
        </p:spPr>
        <p:txBody>
          <a:bodyPr wrap="none">
            <a:spAutoFit/>
          </a:bodyPr>
          <a:lstStyle/>
          <a:p>
            <a:pPr>
              <a:defRPr/>
            </a:pPr>
            <a:r>
              <a:rPr lang="en-GB" sz="900" dirty="0">
                <a:highlight>
                  <a:srgbClr val="FFFF00"/>
                </a:highlight>
                <a:ea typeface="MS PGothic" panose="020B0600070205080204" pitchFamily="34" charset="-128"/>
              </a:rPr>
              <a:t>1978-1982</a:t>
            </a:r>
            <a:r>
              <a:rPr lang="en-GB" sz="900" dirty="0">
                <a:ea typeface="MS PGothic" panose="020B0600070205080204" pitchFamily="34" charset="-128"/>
              </a:rPr>
              <a:t> </a:t>
            </a:r>
            <a:endParaRPr lang="en-US" sz="900" dirty="0">
              <a:ea typeface="MS PGothic" panose="020B0600070205080204" pitchFamily="34" charset="-128"/>
            </a:endParaRPr>
          </a:p>
        </p:txBody>
      </p:sp>
      <p:sp>
        <p:nvSpPr>
          <p:cNvPr id="10" name="TextBox 9">
            <a:extLst>
              <a:ext uri="{FF2B5EF4-FFF2-40B4-BE49-F238E27FC236}">
                <a16:creationId xmlns:a16="http://schemas.microsoft.com/office/drawing/2014/main" id="{651E51CD-5911-6E4B-A98B-60AA92F8A5D4}"/>
              </a:ext>
            </a:extLst>
          </p:cNvPr>
          <p:cNvSpPr txBox="1"/>
          <p:nvPr/>
        </p:nvSpPr>
        <p:spPr>
          <a:xfrm>
            <a:off x="6340001" y="5163150"/>
            <a:ext cx="724878" cy="323165"/>
          </a:xfrm>
          <a:prstGeom prst="rect">
            <a:avLst/>
          </a:prstGeom>
          <a:noFill/>
        </p:spPr>
        <p:txBody>
          <a:bodyPr wrap="none">
            <a:spAutoFit/>
          </a:bodyPr>
          <a:lstStyle/>
          <a:p>
            <a:pPr>
              <a:defRPr/>
            </a:pPr>
            <a:r>
              <a:rPr lang="en-GB" sz="900" dirty="0">
                <a:highlight>
                  <a:srgbClr val="FFFF00"/>
                </a:highlight>
                <a:ea typeface="MS PGothic" panose="020B0600070205080204" pitchFamily="34" charset="-128"/>
              </a:rPr>
              <a:t>1983-1987</a:t>
            </a:r>
            <a:r>
              <a:rPr lang="en-GB" sz="1500" dirty="0">
                <a:ea typeface="MS PGothic" panose="020B0600070205080204" pitchFamily="34" charset="-128"/>
              </a:rPr>
              <a:t> </a:t>
            </a:r>
            <a:endParaRPr lang="en-US" sz="1500" dirty="0">
              <a:ea typeface="MS PGothic" panose="020B0600070205080204" pitchFamily="34" charset="-128"/>
            </a:endParaRPr>
          </a:p>
        </p:txBody>
      </p:sp>
      <p:sp>
        <p:nvSpPr>
          <p:cNvPr id="11" name="TextBox 10">
            <a:extLst>
              <a:ext uri="{FF2B5EF4-FFF2-40B4-BE49-F238E27FC236}">
                <a16:creationId xmlns:a16="http://schemas.microsoft.com/office/drawing/2014/main" id="{211E9A06-481E-2F44-AD7F-EF8D16DB7DCE}"/>
              </a:ext>
            </a:extLst>
          </p:cNvPr>
          <p:cNvSpPr txBox="1"/>
          <p:nvPr/>
        </p:nvSpPr>
        <p:spPr>
          <a:xfrm>
            <a:off x="7477939" y="5184648"/>
            <a:ext cx="724878" cy="323165"/>
          </a:xfrm>
          <a:prstGeom prst="rect">
            <a:avLst/>
          </a:prstGeom>
          <a:noFill/>
        </p:spPr>
        <p:txBody>
          <a:bodyPr wrap="none">
            <a:spAutoFit/>
          </a:bodyPr>
          <a:lstStyle/>
          <a:p>
            <a:pPr>
              <a:defRPr/>
            </a:pPr>
            <a:r>
              <a:rPr lang="en-GB" sz="900" dirty="0">
                <a:highlight>
                  <a:srgbClr val="FFFF00"/>
                </a:highlight>
                <a:ea typeface="MS PGothic" panose="020B0600070205080204" pitchFamily="34" charset="-128"/>
              </a:rPr>
              <a:t>1988-1992</a:t>
            </a:r>
            <a:r>
              <a:rPr lang="en-GB" sz="1500" dirty="0">
                <a:ea typeface="MS PGothic" panose="020B0600070205080204" pitchFamily="34" charset="-128"/>
              </a:rPr>
              <a:t> </a:t>
            </a:r>
            <a:endParaRPr lang="en-US" sz="1500" dirty="0">
              <a:ea typeface="MS PGothic" panose="020B0600070205080204" pitchFamily="34" charset="-128"/>
            </a:endParaRPr>
          </a:p>
        </p:txBody>
      </p:sp>
      <p:sp>
        <p:nvSpPr>
          <p:cNvPr id="12" name="TextBox 11">
            <a:extLst>
              <a:ext uri="{FF2B5EF4-FFF2-40B4-BE49-F238E27FC236}">
                <a16:creationId xmlns:a16="http://schemas.microsoft.com/office/drawing/2014/main" id="{4882C87D-30AE-F243-AA6C-619B9CDE9856}"/>
              </a:ext>
            </a:extLst>
          </p:cNvPr>
          <p:cNvSpPr txBox="1"/>
          <p:nvPr/>
        </p:nvSpPr>
        <p:spPr>
          <a:xfrm>
            <a:off x="8615878" y="5189882"/>
            <a:ext cx="724878" cy="323165"/>
          </a:xfrm>
          <a:prstGeom prst="rect">
            <a:avLst/>
          </a:prstGeom>
          <a:noFill/>
        </p:spPr>
        <p:txBody>
          <a:bodyPr wrap="none">
            <a:spAutoFit/>
          </a:bodyPr>
          <a:lstStyle/>
          <a:p>
            <a:pPr>
              <a:defRPr/>
            </a:pPr>
            <a:r>
              <a:rPr lang="en-GB" sz="900" dirty="0">
                <a:highlight>
                  <a:srgbClr val="FFFF00"/>
                </a:highlight>
                <a:ea typeface="MS PGothic" panose="020B0600070205080204" pitchFamily="34" charset="-128"/>
              </a:rPr>
              <a:t>1993-1997</a:t>
            </a:r>
            <a:r>
              <a:rPr lang="en-GB" sz="1500" dirty="0">
                <a:ea typeface="MS PGothic" panose="020B0600070205080204" pitchFamily="34" charset="-128"/>
              </a:rPr>
              <a:t> </a:t>
            </a:r>
            <a:endParaRPr lang="en-US" sz="1500" dirty="0">
              <a:ea typeface="MS PGothic" panose="020B0600070205080204" pitchFamily="34" charset="-128"/>
            </a:endParaRPr>
          </a:p>
        </p:txBody>
      </p:sp>
      <p:sp>
        <p:nvSpPr>
          <p:cNvPr id="13" name="TextBox 12">
            <a:extLst>
              <a:ext uri="{FF2B5EF4-FFF2-40B4-BE49-F238E27FC236}">
                <a16:creationId xmlns:a16="http://schemas.microsoft.com/office/drawing/2014/main" id="{2D8DDE59-8690-4145-824C-2A3E00FA9641}"/>
              </a:ext>
            </a:extLst>
          </p:cNvPr>
          <p:cNvSpPr txBox="1"/>
          <p:nvPr/>
        </p:nvSpPr>
        <p:spPr>
          <a:xfrm>
            <a:off x="9657427" y="5195158"/>
            <a:ext cx="724878" cy="323165"/>
          </a:xfrm>
          <a:prstGeom prst="rect">
            <a:avLst/>
          </a:prstGeom>
          <a:noFill/>
        </p:spPr>
        <p:txBody>
          <a:bodyPr wrap="none">
            <a:spAutoFit/>
          </a:bodyPr>
          <a:lstStyle/>
          <a:p>
            <a:pPr>
              <a:defRPr/>
            </a:pPr>
            <a:r>
              <a:rPr lang="en-GB" sz="900" dirty="0">
                <a:highlight>
                  <a:srgbClr val="FFFF00"/>
                </a:highlight>
                <a:ea typeface="MS PGothic" panose="020B0600070205080204" pitchFamily="34" charset="-128"/>
              </a:rPr>
              <a:t>2010-2012</a:t>
            </a:r>
            <a:r>
              <a:rPr lang="en-GB" sz="1500" dirty="0">
                <a:ea typeface="MS PGothic" panose="020B0600070205080204" pitchFamily="34" charset="-128"/>
              </a:rPr>
              <a:t> </a:t>
            </a:r>
            <a:endParaRPr lang="en-US" sz="1500" dirty="0">
              <a:ea typeface="MS PGothic" panose="020B0600070205080204" pitchFamily="34" charset="-128"/>
            </a:endParaRPr>
          </a:p>
        </p:txBody>
      </p:sp>
      <p:pic>
        <p:nvPicPr>
          <p:cNvPr id="69643" name="Picture 2">
            <a:extLst>
              <a:ext uri="{FF2B5EF4-FFF2-40B4-BE49-F238E27FC236}">
                <a16:creationId xmlns:a16="http://schemas.microsoft.com/office/drawing/2014/main" id="{CEEB4A87-404F-9A47-A2A4-CD61D80933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8000" y="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3">
            <a:extLst>
              <a:ext uri="{FF2B5EF4-FFF2-40B4-BE49-F238E27FC236}">
                <a16:creationId xmlns:a16="http://schemas.microsoft.com/office/drawing/2014/main" id="{D5D51C7A-F3D2-A440-967D-F2AABE4A46B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87488" y="-22225"/>
            <a:ext cx="9890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5" name="TextBox 1">
            <a:extLst>
              <a:ext uri="{FF2B5EF4-FFF2-40B4-BE49-F238E27FC236}">
                <a16:creationId xmlns:a16="http://schemas.microsoft.com/office/drawing/2014/main" id="{10726E75-036C-E148-91E9-947B0CD948E9}"/>
              </a:ext>
            </a:extLst>
          </p:cNvPr>
          <p:cNvSpPr txBox="1">
            <a:spLocks noChangeArrowheads="1"/>
          </p:cNvSpPr>
          <p:nvPr/>
        </p:nvSpPr>
        <p:spPr bwMode="auto">
          <a:xfrm>
            <a:off x="2168525" y="6040439"/>
            <a:ext cx="5727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r>
              <a:rPr lang="en-GB" altLang="en-US"/>
              <a:t>Boydell  J Psychol Med. 2006, 36,1441-6</a:t>
            </a:r>
          </a:p>
          <a:p>
            <a:r>
              <a:rPr lang="en-GB" altLang="en-US"/>
              <a:t>Quattrone D Unpublished data</a:t>
            </a:r>
            <a:endParaRPr lang="en-US" altLang="en-US"/>
          </a:p>
        </p:txBody>
      </p:sp>
    </p:spTree>
    <p:extLst>
      <p:ext uri="{BB962C8B-B14F-4D97-AF65-F5344CB8AC3E}">
        <p14:creationId xmlns:p14="http://schemas.microsoft.com/office/powerpoint/2010/main" val="1264213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BAE1-CFEA-0F3B-BAFD-4D7A94DFC338}"/>
              </a:ext>
            </a:extLst>
          </p:cNvPr>
          <p:cNvSpPr>
            <a:spLocks noGrp="1"/>
          </p:cNvSpPr>
          <p:nvPr>
            <p:ph type="title"/>
          </p:nvPr>
        </p:nvSpPr>
        <p:spPr>
          <a:xfrm>
            <a:off x="838200" y="2817380"/>
            <a:ext cx="10515600" cy="1325563"/>
          </a:xfrm>
        </p:spPr>
        <p:txBody>
          <a:bodyPr>
            <a:normAutofit fontScale="90000"/>
          </a:bodyPr>
          <a:lstStyle/>
          <a:p>
            <a:r>
              <a:rPr lang="en-US" dirty="0">
                <a:solidFill>
                  <a:srgbClr val="FF0000"/>
                </a:solidFill>
              </a:rPr>
              <a:t>The incidence of schizophrenia varies widely by   geography and time according to the prevalence of risk factors.</a:t>
            </a:r>
            <a:br>
              <a:rPr lang="en-US" dirty="0"/>
            </a:br>
            <a:br>
              <a:rPr lang="en-US" dirty="0"/>
            </a:br>
            <a:endParaRPr lang="en-US" dirty="0"/>
          </a:p>
        </p:txBody>
      </p:sp>
    </p:spTree>
    <p:extLst>
      <p:ext uri="{BB962C8B-B14F-4D97-AF65-F5344CB8AC3E}">
        <p14:creationId xmlns:p14="http://schemas.microsoft.com/office/powerpoint/2010/main" val="426334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AD9D4-4002-8FD8-D784-84276C4DF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A34CC5-1C9E-CBB8-817F-F339E4756D36}"/>
              </a:ext>
            </a:extLst>
          </p:cNvPr>
          <p:cNvSpPr>
            <a:spLocks noGrp="1"/>
          </p:cNvSpPr>
          <p:nvPr>
            <p:ph type="title"/>
          </p:nvPr>
        </p:nvSpPr>
        <p:spPr>
          <a:xfrm>
            <a:off x="1887066" y="2439251"/>
            <a:ext cx="9327776" cy="1325563"/>
          </a:xfrm>
        </p:spPr>
        <p:txBody>
          <a:bodyPr/>
          <a:lstStyle/>
          <a:p>
            <a:r>
              <a:rPr lang="en-US" dirty="0">
                <a:solidFill>
                  <a:srgbClr val="FF0000"/>
                </a:solidFill>
              </a:rPr>
              <a:t>Is schizophrenia a deteriorating disease?</a:t>
            </a:r>
          </a:p>
        </p:txBody>
      </p:sp>
    </p:spTree>
    <p:extLst>
      <p:ext uri="{BB962C8B-B14F-4D97-AF65-F5344CB8AC3E}">
        <p14:creationId xmlns:p14="http://schemas.microsoft.com/office/powerpoint/2010/main" val="1036249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4089" y="2867025"/>
            <a:ext cx="7743825" cy="203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4"/>
          <p:cNvSpPr>
            <a:spLocks noChangeArrowheads="1"/>
          </p:cNvSpPr>
          <p:nvPr/>
        </p:nvSpPr>
        <p:spPr bwMode="auto">
          <a:xfrm>
            <a:off x="1738313" y="549276"/>
            <a:ext cx="6913562"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20000"/>
              </a:spcBef>
            </a:pPr>
            <a:r>
              <a:rPr lang="en-GB" sz="3200">
                <a:solidFill>
                  <a:srgbClr val="000000"/>
                </a:solidFill>
              </a:rPr>
              <a:t>AESOP, Aetiology and Ethnicity in Schizophrenia and Other Psychoses</a:t>
            </a:r>
          </a:p>
        </p:txBody>
      </p:sp>
      <p:grpSp>
        <p:nvGrpSpPr>
          <p:cNvPr id="33795" name="Group 3"/>
          <p:cNvGrpSpPr>
            <a:grpSpLocks/>
          </p:cNvGrpSpPr>
          <p:nvPr/>
        </p:nvGrpSpPr>
        <p:grpSpPr bwMode="auto">
          <a:xfrm>
            <a:off x="8128000" y="536575"/>
            <a:ext cx="2089150" cy="2311400"/>
            <a:chOff x="96" y="1440"/>
            <a:chExt cx="2256" cy="2496"/>
          </a:xfrm>
        </p:grpSpPr>
        <p:pic>
          <p:nvPicPr>
            <p:cNvPr id="3379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440"/>
              <a:ext cx="2256" cy="2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8" name="Oval 5"/>
            <p:cNvSpPr>
              <a:spLocks noChangeArrowheads="1"/>
            </p:cNvSpPr>
            <p:nvPr/>
          </p:nvSpPr>
          <p:spPr bwMode="auto">
            <a:xfrm>
              <a:off x="2016" y="3264"/>
              <a:ext cx="144" cy="144"/>
            </a:xfrm>
            <a:prstGeom prst="ellipse">
              <a:avLst/>
            </a:prstGeom>
            <a:solidFill>
              <a:schemeClr val="tx1"/>
            </a:solidFill>
            <a:ln w="9525">
              <a:solidFill>
                <a:srgbClr val="003300"/>
              </a:solidFill>
              <a:round/>
              <a:headEnd/>
              <a:tailEnd/>
            </a:ln>
          </p:spPr>
          <p:txBody>
            <a:bodyPr wrap="none" anchor="ctr"/>
            <a:lstStyle/>
            <a:p>
              <a:pPr>
                <a:lnSpc>
                  <a:spcPct val="120000"/>
                </a:lnSpc>
                <a:spcBef>
                  <a:spcPct val="20000"/>
                </a:spcBef>
              </a:pPr>
              <a:endParaRPr lang="da-DK" b="1">
                <a:solidFill>
                  <a:srgbClr val="D6F0F6"/>
                </a:solidFill>
              </a:endParaRPr>
            </a:p>
          </p:txBody>
        </p:sp>
        <p:sp>
          <p:nvSpPr>
            <p:cNvPr id="33799" name="Oval 6"/>
            <p:cNvSpPr>
              <a:spLocks noChangeArrowheads="1"/>
            </p:cNvSpPr>
            <p:nvPr/>
          </p:nvSpPr>
          <p:spPr bwMode="auto">
            <a:xfrm>
              <a:off x="1872" y="2928"/>
              <a:ext cx="96" cy="96"/>
            </a:xfrm>
            <a:prstGeom prst="ellipse">
              <a:avLst/>
            </a:prstGeom>
            <a:solidFill>
              <a:schemeClr val="tx1"/>
            </a:solidFill>
            <a:ln w="9525">
              <a:solidFill>
                <a:srgbClr val="003300"/>
              </a:solidFill>
              <a:round/>
              <a:headEnd/>
              <a:tailEnd/>
            </a:ln>
          </p:spPr>
          <p:txBody>
            <a:bodyPr wrap="none" anchor="ctr"/>
            <a:lstStyle/>
            <a:p>
              <a:pPr>
                <a:lnSpc>
                  <a:spcPct val="120000"/>
                </a:lnSpc>
                <a:spcBef>
                  <a:spcPct val="20000"/>
                </a:spcBef>
              </a:pPr>
              <a:endParaRPr lang="da-DK" b="1">
                <a:solidFill>
                  <a:srgbClr val="D6F0F6"/>
                </a:solidFill>
              </a:endParaRPr>
            </a:p>
          </p:txBody>
        </p:sp>
        <p:sp>
          <p:nvSpPr>
            <p:cNvPr id="33800" name="Oval 7"/>
            <p:cNvSpPr>
              <a:spLocks noChangeArrowheads="1"/>
            </p:cNvSpPr>
            <p:nvPr/>
          </p:nvSpPr>
          <p:spPr bwMode="auto">
            <a:xfrm>
              <a:off x="1610" y="3249"/>
              <a:ext cx="96" cy="96"/>
            </a:xfrm>
            <a:prstGeom prst="ellipse">
              <a:avLst/>
            </a:prstGeom>
            <a:solidFill>
              <a:schemeClr val="tx1"/>
            </a:solidFill>
            <a:ln w="9525">
              <a:solidFill>
                <a:srgbClr val="000000"/>
              </a:solidFill>
              <a:round/>
              <a:headEnd/>
              <a:tailEnd/>
            </a:ln>
          </p:spPr>
          <p:txBody>
            <a:bodyPr wrap="none" anchor="ctr"/>
            <a:lstStyle/>
            <a:p>
              <a:pPr>
                <a:lnSpc>
                  <a:spcPct val="120000"/>
                </a:lnSpc>
                <a:spcBef>
                  <a:spcPct val="20000"/>
                </a:spcBef>
              </a:pPr>
              <a:endParaRPr lang="da-DK" b="1">
                <a:solidFill>
                  <a:srgbClr val="D6F0F6"/>
                </a:solidFill>
              </a:endParaRPr>
            </a:p>
          </p:txBody>
        </p:sp>
      </p:grpSp>
      <p:sp>
        <p:nvSpPr>
          <p:cNvPr id="33796" name="Rectangle 9"/>
          <p:cNvSpPr>
            <a:spLocks noChangeArrowheads="1"/>
          </p:cNvSpPr>
          <p:nvPr/>
        </p:nvSpPr>
        <p:spPr bwMode="auto">
          <a:xfrm>
            <a:off x="1692276" y="6218239"/>
            <a:ext cx="69135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20000"/>
              </a:spcBef>
            </a:pPr>
            <a:r>
              <a:rPr lang="en-GB" sz="1200">
                <a:solidFill>
                  <a:srgbClr val="000000"/>
                </a:solidFill>
              </a:rPr>
              <a:t>Morgan et al. Psychol Med 2014;44:407–419</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0" y="2790825"/>
            <a:ext cx="7620000" cy="1646238"/>
          </a:xfrm>
        </p:spPr>
        <p:txBody>
          <a:bodyPr>
            <a:normAutofit lnSpcReduction="10000"/>
          </a:bodyPr>
          <a:lstStyle/>
          <a:p>
            <a:pPr>
              <a:lnSpc>
                <a:spcPct val="100000"/>
              </a:lnSpc>
              <a:spcBef>
                <a:spcPct val="0"/>
              </a:spcBef>
            </a:pPr>
            <a:r>
              <a:rPr lang="en-GB" sz="2700">
                <a:latin typeface="BureauGrotesqueFiveOne" charset="0"/>
              </a:rPr>
              <a:t>65% had no psychotic symptoms at 10 years</a:t>
            </a:r>
          </a:p>
          <a:p>
            <a:pPr>
              <a:lnSpc>
                <a:spcPct val="100000"/>
              </a:lnSpc>
              <a:spcBef>
                <a:spcPct val="0"/>
              </a:spcBef>
            </a:pPr>
            <a:endParaRPr lang="en-GB" sz="2700">
              <a:latin typeface="BureauGrotesqueFiveOne" charset="0"/>
            </a:endParaRPr>
          </a:p>
          <a:p>
            <a:pPr>
              <a:lnSpc>
                <a:spcPct val="100000"/>
              </a:lnSpc>
              <a:spcBef>
                <a:spcPct val="0"/>
              </a:spcBef>
            </a:pPr>
            <a:r>
              <a:rPr lang="en-GB" sz="2700">
                <a:latin typeface="BureauGrotesqueFiveOne" charset="0"/>
              </a:rPr>
              <a:t>46% had had none for &gt;2 years (40% of those with a diagnosis of Schizophrenia)</a:t>
            </a:r>
            <a:endParaRPr lang="en-US" sz="2700">
              <a:latin typeface="BureauGrotesqueFiveOne" charset="0"/>
            </a:endParaRPr>
          </a:p>
          <a:p>
            <a:pPr>
              <a:lnSpc>
                <a:spcPct val="100000"/>
              </a:lnSpc>
            </a:pPr>
            <a:endParaRPr lang="en-GB" sz="2700">
              <a:latin typeface="BureauGrotesqueFiveOne" charset="0"/>
            </a:endParaRPr>
          </a:p>
        </p:txBody>
      </p:sp>
      <p:sp>
        <p:nvSpPr>
          <p:cNvPr id="4" name="TextBox 3"/>
          <p:cNvSpPr txBox="1">
            <a:spLocks noChangeArrowheads="1"/>
          </p:cNvSpPr>
          <p:nvPr/>
        </p:nvSpPr>
        <p:spPr bwMode="auto">
          <a:xfrm>
            <a:off x="2100263" y="4868863"/>
            <a:ext cx="6948890" cy="867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nSpc>
                <a:spcPct val="120000"/>
              </a:lnSpc>
              <a:spcBef>
                <a:spcPct val="20000"/>
              </a:spcBef>
            </a:pPr>
            <a:r>
              <a:rPr lang="en-US" b="1">
                <a:solidFill>
                  <a:srgbClr val="FF0000"/>
                </a:solidFill>
                <a:latin typeface="BureauGrotesqueFiveOne" charset="0"/>
              </a:rPr>
              <a:t>21% overall and 19% of people with schizophrenia</a:t>
            </a:r>
          </a:p>
          <a:p>
            <a:pPr>
              <a:lnSpc>
                <a:spcPct val="120000"/>
              </a:lnSpc>
              <a:spcBef>
                <a:spcPct val="20000"/>
              </a:spcBef>
            </a:pPr>
            <a:r>
              <a:rPr lang="en-US" b="1">
                <a:solidFill>
                  <a:srgbClr val="FF0000"/>
                </a:solidFill>
                <a:latin typeface="BureauGrotesqueFiveOne" charset="0"/>
              </a:rPr>
              <a:t> had no psychotic symptoms and were not taking antipsychotics</a:t>
            </a:r>
          </a:p>
        </p:txBody>
      </p:sp>
      <p:grpSp>
        <p:nvGrpSpPr>
          <p:cNvPr id="35843" name="Group 3"/>
          <p:cNvGrpSpPr>
            <a:grpSpLocks/>
          </p:cNvGrpSpPr>
          <p:nvPr/>
        </p:nvGrpSpPr>
        <p:grpSpPr bwMode="auto">
          <a:xfrm>
            <a:off x="9120189" y="142875"/>
            <a:ext cx="1411287" cy="1627188"/>
            <a:chOff x="96" y="1440"/>
            <a:chExt cx="2256" cy="2496"/>
          </a:xfrm>
        </p:grpSpPr>
        <p:pic>
          <p:nvPicPr>
            <p:cNvPr id="3584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 y="1440"/>
              <a:ext cx="2256" cy="2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7" name="Oval 5"/>
            <p:cNvSpPr>
              <a:spLocks noChangeArrowheads="1"/>
            </p:cNvSpPr>
            <p:nvPr/>
          </p:nvSpPr>
          <p:spPr bwMode="auto">
            <a:xfrm>
              <a:off x="2016" y="3264"/>
              <a:ext cx="144" cy="144"/>
            </a:xfrm>
            <a:prstGeom prst="ellipse">
              <a:avLst/>
            </a:prstGeom>
            <a:solidFill>
              <a:schemeClr val="tx1"/>
            </a:solidFill>
            <a:ln w="9525">
              <a:solidFill>
                <a:srgbClr val="003300"/>
              </a:solidFill>
              <a:round/>
              <a:headEnd/>
              <a:tailEnd/>
            </a:ln>
          </p:spPr>
          <p:txBody>
            <a:bodyPr wrap="none" anchor="ctr"/>
            <a:lstStyle/>
            <a:p>
              <a:pPr>
                <a:lnSpc>
                  <a:spcPct val="120000"/>
                </a:lnSpc>
                <a:spcBef>
                  <a:spcPct val="20000"/>
                </a:spcBef>
              </a:pPr>
              <a:endParaRPr lang="da-DK" b="1">
                <a:solidFill>
                  <a:srgbClr val="D6F0F6"/>
                </a:solidFill>
              </a:endParaRPr>
            </a:p>
          </p:txBody>
        </p:sp>
        <p:sp>
          <p:nvSpPr>
            <p:cNvPr id="35848" name="Oval 6"/>
            <p:cNvSpPr>
              <a:spLocks noChangeArrowheads="1"/>
            </p:cNvSpPr>
            <p:nvPr/>
          </p:nvSpPr>
          <p:spPr bwMode="auto">
            <a:xfrm>
              <a:off x="1872" y="2928"/>
              <a:ext cx="96" cy="96"/>
            </a:xfrm>
            <a:prstGeom prst="ellipse">
              <a:avLst/>
            </a:prstGeom>
            <a:solidFill>
              <a:schemeClr val="tx1"/>
            </a:solidFill>
            <a:ln w="9525">
              <a:solidFill>
                <a:srgbClr val="003300"/>
              </a:solidFill>
              <a:round/>
              <a:headEnd/>
              <a:tailEnd/>
            </a:ln>
          </p:spPr>
          <p:txBody>
            <a:bodyPr wrap="none" anchor="ctr"/>
            <a:lstStyle/>
            <a:p>
              <a:pPr>
                <a:lnSpc>
                  <a:spcPct val="120000"/>
                </a:lnSpc>
                <a:spcBef>
                  <a:spcPct val="20000"/>
                </a:spcBef>
              </a:pPr>
              <a:endParaRPr lang="da-DK" b="1">
                <a:solidFill>
                  <a:srgbClr val="D6F0F6"/>
                </a:solidFill>
              </a:endParaRPr>
            </a:p>
          </p:txBody>
        </p:sp>
        <p:sp>
          <p:nvSpPr>
            <p:cNvPr id="35849" name="Oval 7"/>
            <p:cNvSpPr>
              <a:spLocks noChangeArrowheads="1"/>
            </p:cNvSpPr>
            <p:nvPr/>
          </p:nvSpPr>
          <p:spPr bwMode="auto">
            <a:xfrm>
              <a:off x="1610" y="3249"/>
              <a:ext cx="96" cy="96"/>
            </a:xfrm>
            <a:prstGeom prst="ellipse">
              <a:avLst/>
            </a:prstGeom>
            <a:solidFill>
              <a:schemeClr val="tx1"/>
            </a:solidFill>
            <a:ln w="9525">
              <a:solidFill>
                <a:srgbClr val="000000"/>
              </a:solidFill>
              <a:round/>
              <a:headEnd/>
              <a:tailEnd/>
            </a:ln>
          </p:spPr>
          <p:txBody>
            <a:bodyPr wrap="none" anchor="ctr"/>
            <a:lstStyle/>
            <a:p>
              <a:pPr>
                <a:lnSpc>
                  <a:spcPct val="120000"/>
                </a:lnSpc>
                <a:spcBef>
                  <a:spcPct val="20000"/>
                </a:spcBef>
              </a:pPr>
              <a:endParaRPr lang="da-DK" b="1">
                <a:solidFill>
                  <a:srgbClr val="D6F0F6"/>
                </a:solidFill>
              </a:endParaRPr>
            </a:p>
          </p:txBody>
        </p:sp>
      </p:grpSp>
      <p:sp>
        <p:nvSpPr>
          <p:cNvPr id="35844" name="Title 1"/>
          <p:cNvSpPr>
            <a:spLocks noGrp="1"/>
          </p:cNvSpPr>
          <p:nvPr>
            <p:ph type="title"/>
          </p:nvPr>
        </p:nvSpPr>
        <p:spPr/>
        <p:txBody>
          <a:bodyPr/>
          <a:lstStyle/>
          <a:p>
            <a:r>
              <a:rPr lang="en-GB" sz="3200">
                <a:latin typeface="Kings Caslon Display" charset="0"/>
              </a:rPr>
              <a:t>How were 387 patients functioning at </a:t>
            </a:r>
            <a:br>
              <a:rPr lang="en-GB" sz="3200">
                <a:latin typeface="Kings Caslon Display" charset="0"/>
              </a:rPr>
            </a:br>
            <a:r>
              <a:rPr lang="en-GB" sz="3200">
                <a:latin typeface="Kings Caslon Display" charset="0"/>
              </a:rPr>
              <a:t>ten years?</a:t>
            </a:r>
          </a:p>
        </p:txBody>
      </p:sp>
      <p:sp>
        <p:nvSpPr>
          <p:cNvPr id="35845" name="Rectangle 9"/>
          <p:cNvSpPr>
            <a:spLocks noChangeArrowheads="1"/>
          </p:cNvSpPr>
          <p:nvPr/>
        </p:nvSpPr>
        <p:spPr bwMode="auto">
          <a:xfrm>
            <a:off x="1692276" y="6218239"/>
            <a:ext cx="69135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20000"/>
              </a:spcBef>
            </a:pPr>
            <a:r>
              <a:rPr lang="en-GB" sz="1200">
                <a:solidFill>
                  <a:srgbClr val="000000"/>
                </a:solidFill>
              </a:rPr>
              <a:t>Morgan et al. Psychol Med 2014;44:407–419</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524B-80FA-EB40-8B46-062E37CD8B9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E939C4F-0C3F-21E3-787C-0882E90F1E65}"/>
              </a:ext>
            </a:extLst>
          </p:cNvPr>
          <p:cNvPicPr>
            <a:picLocks noChangeAspect="1"/>
          </p:cNvPicPr>
          <p:nvPr/>
        </p:nvPicPr>
        <p:blipFill>
          <a:blip r:embed="rId2"/>
          <a:stretch>
            <a:fillRect/>
          </a:stretch>
        </p:blipFill>
        <p:spPr>
          <a:xfrm>
            <a:off x="1186899" y="2396838"/>
            <a:ext cx="9818224" cy="3616036"/>
          </a:xfrm>
          <a:prstGeom prst="rect">
            <a:avLst/>
          </a:prstGeom>
        </p:spPr>
      </p:pic>
      <p:sp>
        <p:nvSpPr>
          <p:cNvPr id="7" name="TextBox 6">
            <a:extLst>
              <a:ext uri="{FF2B5EF4-FFF2-40B4-BE49-F238E27FC236}">
                <a16:creationId xmlns:a16="http://schemas.microsoft.com/office/drawing/2014/main" id="{ED695A0D-51FD-F45D-1FF8-76519735DBA5}"/>
              </a:ext>
            </a:extLst>
          </p:cNvPr>
          <p:cNvSpPr txBox="1"/>
          <p:nvPr/>
        </p:nvSpPr>
        <p:spPr>
          <a:xfrm>
            <a:off x="1274619" y="221680"/>
            <a:ext cx="9818224" cy="1384995"/>
          </a:xfrm>
          <a:prstGeom prst="rect">
            <a:avLst/>
          </a:prstGeom>
          <a:noFill/>
        </p:spPr>
        <p:txBody>
          <a:bodyPr wrap="square" rtlCol="0">
            <a:spAutoFit/>
          </a:bodyPr>
          <a:lstStyle/>
          <a:p>
            <a:r>
              <a:rPr lang="en-US" sz="2800" dirty="0">
                <a:solidFill>
                  <a:srgbClr val="FF0000"/>
                </a:solidFill>
              </a:rPr>
              <a:t>We carried out 2 meta-analyses showing that there is on average no cognitive decline in the 10 years after the onset of schizophrenia</a:t>
            </a:r>
          </a:p>
        </p:txBody>
      </p:sp>
    </p:spTree>
    <p:extLst>
      <p:ext uri="{BB962C8B-B14F-4D97-AF65-F5344CB8AC3E}">
        <p14:creationId xmlns:p14="http://schemas.microsoft.com/office/powerpoint/2010/main" val="2343078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1CFC8-9531-73B9-4F19-1B7D8A551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BA02B-E89C-BBFB-7BDB-4897543C1141}"/>
              </a:ext>
            </a:extLst>
          </p:cNvPr>
          <p:cNvSpPr>
            <a:spLocks noGrp="1"/>
          </p:cNvSpPr>
          <p:nvPr>
            <p:ph type="title"/>
          </p:nvPr>
        </p:nvSpPr>
        <p:spPr>
          <a:xfrm>
            <a:off x="2354766" y="2439251"/>
            <a:ext cx="7870902" cy="1325563"/>
          </a:xfrm>
        </p:spPr>
        <p:txBody>
          <a:bodyPr/>
          <a:lstStyle/>
          <a:p>
            <a:r>
              <a:rPr lang="en-US" dirty="0">
                <a:solidFill>
                  <a:srgbClr val="FF0000"/>
                </a:solidFill>
              </a:rPr>
              <a:t>What was the treatment in 1972?</a:t>
            </a:r>
          </a:p>
        </p:txBody>
      </p:sp>
    </p:spTree>
    <p:extLst>
      <p:ext uri="{BB962C8B-B14F-4D97-AF65-F5344CB8AC3E}">
        <p14:creationId xmlns:p14="http://schemas.microsoft.com/office/powerpoint/2010/main" val="32865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EB30FC-FAB9-ABF7-02F7-43A18365EC37}"/>
              </a:ext>
            </a:extLst>
          </p:cNvPr>
          <p:cNvSpPr txBox="1"/>
          <p:nvPr/>
        </p:nvSpPr>
        <p:spPr>
          <a:xfrm>
            <a:off x="2587084" y="2843560"/>
            <a:ext cx="7221079" cy="523220"/>
          </a:xfrm>
          <a:prstGeom prst="rect">
            <a:avLst/>
          </a:prstGeom>
          <a:noFill/>
        </p:spPr>
        <p:txBody>
          <a:bodyPr wrap="none" rtlCol="0">
            <a:spAutoFit/>
          </a:bodyPr>
          <a:lstStyle/>
          <a:p>
            <a:r>
              <a:rPr lang="en-US" sz="2800" dirty="0">
                <a:solidFill>
                  <a:srgbClr val="FF0000"/>
                </a:solidFill>
              </a:rPr>
              <a:t>Is there a neurochemical basis to schizophrenia?</a:t>
            </a:r>
          </a:p>
        </p:txBody>
      </p:sp>
    </p:spTree>
    <p:extLst>
      <p:ext uri="{BB962C8B-B14F-4D97-AF65-F5344CB8AC3E}">
        <p14:creationId xmlns:p14="http://schemas.microsoft.com/office/powerpoint/2010/main" val="3316421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6F1E1AAA-A38B-C64C-91D7-B70CE4F78646}"/>
              </a:ext>
            </a:extLst>
          </p:cNvPr>
          <p:cNvSpPr>
            <a:spLocks noGrp="1" noChangeArrowheads="1"/>
          </p:cNvSpPr>
          <p:nvPr>
            <p:ph type="title"/>
          </p:nvPr>
        </p:nvSpPr>
        <p:spPr>
          <a:xfrm>
            <a:off x="1991544" y="404664"/>
            <a:ext cx="8382000" cy="1066800"/>
          </a:xfrm>
        </p:spPr>
        <p:txBody>
          <a:bodyPr>
            <a:normAutofit/>
          </a:bodyPr>
          <a:lstStyle/>
          <a:p>
            <a:r>
              <a:rPr lang="en-GB" altLang="en-US" sz="3600" dirty="0"/>
              <a:t>All antipsychotics target the D2 receptor</a:t>
            </a:r>
            <a:endParaRPr lang="en-GB" altLang="en-US" sz="3600" dirty="0">
              <a:solidFill>
                <a:srgbClr val="FF0000"/>
              </a:solidFill>
            </a:endParaRPr>
          </a:p>
        </p:txBody>
      </p:sp>
      <p:grpSp>
        <p:nvGrpSpPr>
          <p:cNvPr id="52226" name="Group 160">
            <a:extLst>
              <a:ext uri="{FF2B5EF4-FFF2-40B4-BE49-F238E27FC236}">
                <a16:creationId xmlns:a16="http://schemas.microsoft.com/office/drawing/2014/main" id="{DF1B5875-FFDA-554D-9384-E08E48D647FE}"/>
              </a:ext>
            </a:extLst>
          </p:cNvPr>
          <p:cNvGrpSpPr>
            <a:grpSpLocks/>
          </p:cNvGrpSpPr>
          <p:nvPr/>
        </p:nvGrpSpPr>
        <p:grpSpPr bwMode="auto">
          <a:xfrm>
            <a:off x="5816171" y="2870498"/>
            <a:ext cx="895350" cy="1998662"/>
            <a:chOff x="6191892" y="2543823"/>
            <a:chExt cx="1192738" cy="2664788"/>
          </a:xfrm>
        </p:grpSpPr>
        <p:grpSp>
          <p:nvGrpSpPr>
            <p:cNvPr id="52303" name="Group 55">
              <a:extLst>
                <a:ext uri="{FF2B5EF4-FFF2-40B4-BE49-F238E27FC236}">
                  <a16:creationId xmlns:a16="http://schemas.microsoft.com/office/drawing/2014/main" id="{3F89E052-2505-3740-A6C8-BA954BA4F83F}"/>
                </a:ext>
              </a:extLst>
            </p:cNvPr>
            <p:cNvGrpSpPr>
              <a:grpSpLocks/>
            </p:cNvGrpSpPr>
            <p:nvPr/>
          </p:nvGrpSpPr>
          <p:grpSpPr bwMode="auto">
            <a:xfrm>
              <a:off x="6191892" y="2543823"/>
              <a:ext cx="1192738" cy="2664788"/>
              <a:chOff x="6191892" y="2543823"/>
              <a:chExt cx="1192738" cy="2664788"/>
            </a:xfrm>
          </p:grpSpPr>
          <p:sp>
            <p:nvSpPr>
              <p:cNvPr id="10" name="Freeform: Shape 9">
                <a:extLst>
                  <a:ext uri="{FF2B5EF4-FFF2-40B4-BE49-F238E27FC236}">
                    <a16:creationId xmlns:a16="http://schemas.microsoft.com/office/drawing/2014/main" id="{424F5F1E-F64E-4205-8246-FF4451AD568F}"/>
                  </a:ext>
                </a:extLst>
              </p:cNvPr>
              <p:cNvSpPr/>
              <p:nvPr/>
            </p:nvSpPr>
            <p:spPr>
              <a:xfrm rot="5400000">
                <a:off x="5455867" y="3279848"/>
                <a:ext cx="2664788" cy="1192738"/>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647819 w 5344233"/>
                  <a:gd name="connsiteY0" fmla="*/ 1160472 h 4105276"/>
                  <a:gd name="connsiteX1" fmla="*/ 1007650 w 5344233"/>
                  <a:gd name="connsiteY1" fmla="*/ 2343150 h 4105276"/>
                  <a:gd name="connsiteX2" fmla="*/ 817150 w 5344233"/>
                  <a:gd name="connsiteY2" fmla="*/ 4105275 h 4105276"/>
                  <a:gd name="connsiteX3" fmla="*/ 4493800 w 5344233"/>
                  <a:gd name="connsiteY3" fmla="*/ 4105275 h 4105276"/>
                  <a:gd name="connsiteX4" fmla="*/ 4293775 w 5344233"/>
                  <a:gd name="connsiteY4" fmla="*/ 2257425 h 4105276"/>
                  <a:gd name="connsiteX5" fmla="*/ 3627025 w 5344233"/>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318073 h 3262877"/>
                  <a:gd name="connsiteX1" fmla="*/ 1028875 w 5365458"/>
                  <a:gd name="connsiteY1" fmla="*/ 1500751 h 3262877"/>
                  <a:gd name="connsiteX2" fmla="*/ 838375 w 5365458"/>
                  <a:gd name="connsiteY2" fmla="*/ 3262876 h 3262877"/>
                  <a:gd name="connsiteX3" fmla="*/ 4515025 w 5365458"/>
                  <a:gd name="connsiteY3" fmla="*/ 3262876 h 3262877"/>
                  <a:gd name="connsiteX4" fmla="*/ 4315000 w 5365458"/>
                  <a:gd name="connsiteY4" fmla="*/ 1415026 h 3262877"/>
                  <a:gd name="connsiteX5" fmla="*/ 3648250 w 5365458"/>
                  <a:gd name="connsiteY5" fmla="*/ 0 h 3262877"/>
                  <a:gd name="connsiteX0" fmla="*/ 1669044 w 5379480"/>
                  <a:gd name="connsiteY0" fmla="*/ 318073 h 3262877"/>
                  <a:gd name="connsiteX1" fmla="*/ 1028875 w 5379480"/>
                  <a:gd name="connsiteY1" fmla="*/ 1500751 h 3262877"/>
                  <a:gd name="connsiteX2" fmla="*/ 838375 w 5379480"/>
                  <a:gd name="connsiteY2" fmla="*/ 3262876 h 3262877"/>
                  <a:gd name="connsiteX3" fmla="*/ 4515025 w 5379480"/>
                  <a:gd name="connsiteY3" fmla="*/ 3262876 h 3262877"/>
                  <a:gd name="connsiteX4" fmla="*/ 4315000 w 5379480"/>
                  <a:gd name="connsiteY4" fmla="*/ 1415026 h 3262877"/>
                  <a:gd name="connsiteX5" fmla="*/ 3648250 w 5379480"/>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107473 h 3052277"/>
                  <a:gd name="connsiteX1" fmla="*/ 1028875 w 5358485"/>
                  <a:gd name="connsiteY1" fmla="*/ 1290151 h 3052277"/>
                  <a:gd name="connsiteX2" fmla="*/ 838375 w 5358485"/>
                  <a:gd name="connsiteY2" fmla="*/ 3052276 h 3052277"/>
                  <a:gd name="connsiteX3" fmla="*/ 4515025 w 5358485"/>
                  <a:gd name="connsiteY3" fmla="*/ 3052276 h 3052277"/>
                  <a:gd name="connsiteX4" fmla="*/ 4314999 w 5358485"/>
                  <a:gd name="connsiteY4" fmla="*/ 1298027 h 3052277"/>
                  <a:gd name="connsiteX5" fmla="*/ 3629863 w 5358485"/>
                  <a:gd name="connsiteY5" fmla="*/ 0 h 30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485" h="3052277">
                    <a:moveTo>
                      <a:pt x="1669044" y="107473"/>
                    </a:moveTo>
                    <a:cubicBezTo>
                      <a:pt x="1656141" y="1392672"/>
                      <a:pt x="1783807" y="1180044"/>
                      <a:pt x="1028875" y="1290151"/>
                    </a:cubicBezTo>
                    <a:cubicBezTo>
                      <a:pt x="-485701" y="1561608"/>
                      <a:pt x="-134121" y="3053425"/>
                      <a:pt x="838375" y="3052276"/>
                    </a:cubicBezTo>
                    <a:lnTo>
                      <a:pt x="4515025" y="3052276"/>
                    </a:lnTo>
                    <a:cubicBezTo>
                      <a:pt x="5547576" y="3034577"/>
                      <a:pt x="5798121" y="1545477"/>
                      <a:pt x="4314999" y="1298027"/>
                    </a:cubicBezTo>
                    <a:cubicBezTo>
                      <a:pt x="3563069" y="1199949"/>
                      <a:pt x="3657561" y="1232692"/>
                      <a:pt x="3629863" y="0"/>
                    </a:cubicBezTo>
                  </a:path>
                </a:pathLst>
              </a:custGeom>
              <a:gradFill flip="none" rotWithShape="1">
                <a:gsLst>
                  <a:gs pos="60160">
                    <a:srgbClr val="E8D1BA"/>
                  </a:gs>
                  <a:gs pos="20000">
                    <a:srgbClr val="D6AD84"/>
                  </a:gs>
                  <a:gs pos="100000">
                    <a:schemeClr val="bg1"/>
                  </a:gs>
                </a:gsLst>
                <a:lin ang="162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11" name="Freeform: Shape 10">
                <a:extLst>
                  <a:ext uri="{FF2B5EF4-FFF2-40B4-BE49-F238E27FC236}">
                    <a16:creationId xmlns:a16="http://schemas.microsoft.com/office/drawing/2014/main" id="{BE3651E4-EBC4-4FF7-9B36-423F502EBB0C}"/>
                  </a:ext>
                </a:extLst>
              </p:cNvPr>
              <p:cNvSpPr/>
              <p:nvPr/>
            </p:nvSpPr>
            <p:spPr>
              <a:xfrm rot="5400000">
                <a:off x="5455867" y="3279848"/>
                <a:ext cx="2664788" cy="1192738"/>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647819 w 5344233"/>
                  <a:gd name="connsiteY0" fmla="*/ 1160472 h 4105276"/>
                  <a:gd name="connsiteX1" fmla="*/ 1007650 w 5344233"/>
                  <a:gd name="connsiteY1" fmla="*/ 2343150 h 4105276"/>
                  <a:gd name="connsiteX2" fmla="*/ 817150 w 5344233"/>
                  <a:gd name="connsiteY2" fmla="*/ 4105275 h 4105276"/>
                  <a:gd name="connsiteX3" fmla="*/ 4493800 w 5344233"/>
                  <a:gd name="connsiteY3" fmla="*/ 4105275 h 4105276"/>
                  <a:gd name="connsiteX4" fmla="*/ 4293775 w 5344233"/>
                  <a:gd name="connsiteY4" fmla="*/ 2257425 h 4105276"/>
                  <a:gd name="connsiteX5" fmla="*/ 3627025 w 5344233"/>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318073 h 3262877"/>
                  <a:gd name="connsiteX1" fmla="*/ 1028875 w 5365458"/>
                  <a:gd name="connsiteY1" fmla="*/ 1500751 h 3262877"/>
                  <a:gd name="connsiteX2" fmla="*/ 838375 w 5365458"/>
                  <a:gd name="connsiteY2" fmla="*/ 3262876 h 3262877"/>
                  <a:gd name="connsiteX3" fmla="*/ 4515025 w 5365458"/>
                  <a:gd name="connsiteY3" fmla="*/ 3262876 h 3262877"/>
                  <a:gd name="connsiteX4" fmla="*/ 4315000 w 5365458"/>
                  <a:gd name="connsiteY4" fmla="*/ 1415026 h 3262877"/>
                  <a:gd name="connsiteX5" fmla="*/ 3648250 w 5365458"/>
                  <a:gd name="connsiteY5" fmla="*/ 0 h 3262877"/>
                  <a:gd name="connsiteX0" fmla="*/ 1669044 w 5379480"/>
                  <a:gd name="connsiteY0" fmla="*/ 318073 h 3262877"/>
                  <a:gd name="connsiteX1" fmla="*/ 1028875 w 5379480"/>
                  <a:gd name="connsiteY1" fmla="*/ 1500751 h 3262877"/>
                  <a:gd name="connsiteX2" fmla="*/ 838375 w 5379480"/>
                  <a:gd name="connsiteY2" fmla="*/ 3262876 h 3262877"/>
                  <a:gd name="connsiteX3" fmla="*/ 4515025 w 5379480"/>
                  <a:gd name="connsiteY3" fmla="*/ 3262876 h 3262877"/>
                  <a:gd name="connsiteX4" fmla="*/ 4315000 w 5379480"/>
                  <a:gd name="connsiteY4" fmla="*/ 1415026 h 3262877"/>
                  <a:gd name="connsiteX5" fmla="*/ 3648250 w 5379480"/>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107473 h 3052277"/>
                  <a:gd name="connsiteX1" fmla="*/ 1028875 w 5358485"/>
                  <a:gd name="connsiteY1" fmla="*/ 1290151 h 3052277"/>
                  <a:gd name="connsiteX2" fmla="*/ 838375 w 5358485"/>
                  <a:gd name="connsiteY2" fmla="*/ 3052276 h 3052277"/>
                  <a:gd name="connsiteX3" fmla="*/ 4515025 w 5358485"/>
                  <a:gd name="connsiteY3" fmla="*/ 3052276 h 3052277"/>
                  <a:gd name="connsiteX4" fmla="*/ 4314999 w 5358485"/>
                  <a:gd name="connsiteY4" fmla="*/ 1298027 h 3052277"/>
                  <a:gd name="connsiteX5" fmla="*/ 3629863 w 5358485"/>
                  <a:gd name="connsiteY5" fmla="*/ 0 h 30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485" h="3052277">
                    <a:moveTo>
                      <a:pt x="1669044" y="107473"/>
                    </a:moveTo>
                    <a:cubicBezTo>
                      <a:pt x="1656141" y="1392672"/>
                      <a:pt x="1783807" y="1180044"/>
                      <a:pt x="1028875" y="1290151"/>
                    </a:cubicBezTo>
                    <a:cubicBezTo>
                      <a:pt x="-485701" y="1561608"/>
                      <a:pt x="-134121" y="3053425"/>
                      <a:pt x="838375" y="3052276"/>
                    </a:cubicBezTo>
                    <a:lnTo>
                      <a:pt x="4515025" y="3052276"/>
                    </a:lnTo>
                    <a:cubicBezTo>
                      <a:pt x="5547576" y="3034577"/>
                      <a:pt x="5798121" y="1545477"/>
                      <a:pt x="4314999" y="1298027"/>
                    </a:cubicBezTo>
                    <a:cubicBezTo>
                      <a:pt x="3563069" y="1199949"/>
                      <a:pt x="3657561" y="1232692"/>
                      <a:pt x="3629863" y="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500"/>
              </a:p>
            </p:txBody>
          </p:sp>
        </p:grpSp>
        <p:sp>
          <p:nvSpPr>
            <p:cNvPr id="6" name="Isosceles Triangle 5">
              <a:extLst>
                <a:ext uri="{FF2B5EF4-FFF2-40B4-BE49-F238E27FC236}">
                  <a16:creationId xmlns:a16="http://schemas.microsoft.com/office/drawing/2014/main" id="{FD168D5B-72E6-4A81-B30F-CDDFDE318C1C}"/>
                </a:ext>
              </a:extLst>
            </p:cNvPr>
            <p:cNvSpPr/>
            <p:nvPr/>
          </p:nvSpPr>
          <p:spPr>
            <a:xfrm rot="16200000">
              <a:off x="6166431" y="3079376"/>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7" name="Isosceles Triangle 6">
              <a:extLst>
                <a:ext uri="{FF2B5EF4-FFF2-40B4-BE49-F238E27FC236}">
                  <a16:creationId xmlns:a16="http://schemas.microsoft.com/office/drawing/2014/main" id="{ECF56DA8-08C2-4569-A60F-49F9B2043A51}"/>
                </a:ext>
              </a:extLst>
            </p:cNvPr>
            <p:cNvSpPr/>
            <p:nvPr/>
          </p:nvSpPr>
          <p:spPr>
            <a:xfrm rot="16200000">
              <a:off x="6166431" y="3532327"/>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8" name="Isosceles Triangle 7">
              <a:extLst>
                <a:ext uri="{FF2B5EF4-FFF2-40B4-BE49-F238E27FC236}">
                  <a16:creationId xmlns:a16="http://schemas.microsoft.com/office/drawing/2014/main" id="{3A11A670-A8C3-458C-B067-19B53A9CEB71}"/>
                </a:ext>
              </a:extLst>
            </p:cNvPr>
            <p:cNvSpPr/>
            <p:nvPr/>
          </p:nvSpPr>
          <p:spPr>
            <a:xfrm rot="16200000">
              <a:off x="6166431" y="3983160"/>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9" name="Isosceles Triangle 8">
              <a:extLst>
                <a:ext uri="{FF2B5EF4-FFF2-40B4-BE49-F238E27FC236}">
                  <a16:creationId xmlns:a16="http://schemas.microsoft.com/office/drawing/2014/main" id="{B862795F-61EC-4EAB-961E-2F917DF5C0F4}"/>
                </a:ext>
              </a:extLst>
            </p:cNvPr>
            <p:cNvSpPr/>
            <p:nvPr/>
          </p:nvSpPr>
          <p:spPr>
            <a:xfrm rot="16200000">
              <a:off x="6166431" y="4436110"/>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sp>
        <p:nvSpPr>
          <p:cNvPr id="52227" name="Text Box 6">
            <a:extLst>
              <a:ext uri="{FF2B5EF4-FFF2-40B4-BE49-F238E27FC236}">
                <a16:creationId xmlns:a16="http://schemas.microsoft.com/office/drawing/2014/main" id="{12418AF4-5AC3-084C-AD83-5CB0EA4A32EE}"/>
              </a:ext>
            </a:extLst>
          </p:cNvPr>
          <p:cNvSpPr txBox="1">
            <a:spLocks noChangeArrowheads="1"/>
          </p:cNvSpPr>
          <p:nvPr/>
        </p:nvSpPr>
        <p:spPr bwMode="auto">
          <a:xfrm>
            <a:off x="1538290" y="6167438"/>
            <a:ext cx="40782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500" rIns="90000" bIns="135000" anchor="b">
            <a:spAutoFit/>
          </a:bodyPr>
          <a:lstStyle>
            <a:lvl1pPr>
              <a:lnSpc>
                <a:spcPct val="120000"/>
              </a:lnSpc>
              <a:spcBef>
                <a:spcPct val="20000"/>
              </a:spcBef>
              <a:defRPr sz="3200">
                <a:solidFill>
                  <a:schemeClr val="tx1"/>
                </a:solidFill>
                <a:latin typeface="BureauGrotesqueFiveOne" charset="0"/>
                <a:ea typeface="ＭＳ Ｐゴシック" panose="020B0600070205080204" pitchFamily="34" charset="-128"/>
              </a:defRPr>
            </a:lvl1pPr>
            <a:lvl2pPr marL="742950" indent="-285750">
              <a:spcBef>
                <a:spcPct val="20000"/>
              </a:spcBef>
              <a:buClr>
                <a:schemeClr val="tx2"/>
              </a:buClr>
              <a:buFont typeface="Times New Roman" panose="02020603050405020304" pitchFamily="18" charset="0"/>
              <a:buChar char="•"/>
              <a:defRPr sz="2800">
                <a:solidFill>
                  <a:schemeClr val="tx1"/>
                </a:solidFill>
                <a:latin typeface="BureauGrotesqueFiveOne" charset="0"/>
                <a:ea typeface="ＭＳ Ｐゴシック" panose="020B0600070205080204" pitchFamily="34" charset="-128"/>
              </a:defRPr>
            </a:lvl2pPr>
            <a:lvl3pPr marL="1143000" indent="-228600">
              <a:spcBef>
                <a:spcPct val="20000"/>
              </a:spcBef>
              <a:buClr>
                <a:schemeClr val="tx2"/>
              </a:buClr>
              <a:buChar char="•"/>
              <a:defRPr sz="2400">
                <a:solidFill>
                  <a:schemeClr val="tx1"/>
                </a:solidFill>
                <a:latin typeface="BureauGrotesqueFiveOne"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BureauGrotesqueFiveOne" charset="0"/>
                <a:ea typeface="ＭＳ Ｐゴシック" panose="020B0600070205080204" pitchFamily="34" charset="-128"/>
              </a:defRPr>
            </a:lvl4pPr>
            <a:lvl5pPr marL="2057400" indent="-228600">
              <a:spcBef>
                <a:spcPct val="20000"/>
              </a:spcBef>
              <a:buClr>
                <a:schemeClr val="tx2"/>
              </a:buClr>
              <a:buChar char="–"/>
              <a:defRPr>
                <a:solidFill>
                  <a:schemeClr val="tx1"/>
                </a:solidFill>
                <a:latin typeface="BureauGrotesqueFiveOne"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9pPr>
          </a:lstStyle>
          <a:p>
            <a:pPr>
              <a:lnSpc>
                <a:spcPct val="100000"/>
              </a:lnSpc>
              <a:spcBef>
                <a:spcPct val="0"/>
              </a:spcBef>
            </a:pPr>
            <a:r>
              <a:rPr lang="fr-FR" altLang="en-US" sz="1200" dirty="0" err="1">
                <a:latin typeface="Arial" panose="020B0604020202020204" pitchFamily="34" charset="0"/>
                <a:cs typeface="Arial" panose="020B0604020202020204" pitchFamily="34" charset="0"/>
              </a:rPr>
              <a:t>Howes</a:t>
            </a:r>
            <a:r>
              <a:rPr lang="fr-FR" altLang="en-US" sz="1200" dirty="0">
                <a:latin typeface="Arial" panose="020B0604020202020204" pitchFamily="34" charset="0"/>
                <a:cs typeface="Arial" panose="020B0604020202020204" pitchFamily="34" charset="0"/>
              </a:rPr>
              <a:t>, </a:t>
            </a:r>
            <a:r>
              <a:rPr lang="fr-FR" altLang="en-US" sz="1200" i="1" dirty="0">
                <a:latin typeface="Arial" panose="020B0604020202020204" pitchFamily="34" charset="0"/>
                <a:cs typeface="Arial" panose="020B0604020202020204" pitchFamily="34" charset="0"/>
              </a:rPr>
              <a:t>et al. </a:t>
            </a:r>
            <a:r>
              <a:rPr lang="fr-FR" altLang="en-US" sz="1200" i="1" dirty="0" err="1">
                <a:latin typeface="Arial" panose="020B0604020202020204" pitchFamily="34" charset="0"/>
                <a:cs typeface="Arial" panose="020B0604020202020204" pitchFamily="34" charset="0"/>
              </a:rPr>
              <a:t>Curr</a:t>
            </a:r>
            <a:r>
              <a:rPr lang="fr-FR" altLang="en-US" sz="1200" i="1" dirty="0">
                <a:latin typeface="Arial" panose="020B0604020202020204" pitchFamily="34" charset="0"/>
                <a:cs typeface="Arial" panose="020B0604020202020204" pitchFamily="34" charset="0"/>
              </a:rPr>
              <a:t> </a:t>
            </a:r>
            <a:r>
              <a:rPr lang="fr-FR" altLang="en-US" sz="1200" i="1" dirty="0" err="1">
                <a:latin typeface="Arial" panose="020B0604020202020204" pitchFamily="34" charset="0"/>
                <a:cs typeface="Arial" panose="020B0604020202020204" pitchFamily="34" charset="0"/>
              </a:rPr>
              <a:t>Pharm</a:t>
            </a:r>
            <a:r>
              <a:rPr lang="fr-FR" altLang="en-US" sz="1200" i="1" dirty="0">
                <a:latin typeface="Arial" panose="020B0604020202020204" pitchFamily="34" charset="0"/>
                <a:cs typeface="Arial" panose="020B0604020202020204" pitchFamily="34" charset="0"/>
              </a:rPr>
              <a:t> Des </a:t>
            </a:r>
            <a:r>
              <a:rPr lang="fr-FR" altLang="en-US" sz="1200" dirty="0">
                <a:latin typeface="Arial" panose="020B0604020202020204" pitchFamily="34" charset="0"/>
                <a:cs typeface="Arial" panose="020B0604020202020204" pitchFamily="34" charset="0"/>
              </a:rPr>
              <a:t>2009;15:2550–2559</a:t>
            </a:r>
            <a:endParaRPr lang="en-GB" altLang="en-US" sz="1200" dirty="0">
              <a:latin typeface="Arial" panose="020B0604020202020204" pitchFamily="34" charset="0"/>
              <a:cs typeface="Arial" panose="020B0604020202020204" pitchFamily="34" charset="0"/>
            </a:endParaRPr>
          </a:p>
        </p:txBody>
      </p:sp>
      <p:sp>
        <p:nvSpPr>
          <p:cNvPr id="52228" name="TextBox 78">
            <a:extLst>
              <a:ext uri="{FF2B5EF4-FFF2-40B4-BE49-F238E27FC236}">
                <a16:creationId xmlns:a16="http://schemas.microsoft.com/office/drawing/2014/main" id="{0B63DF4C-9C68-8548-A7F5-F2B886EA68A1}"/>
              </a:ext>
            </a:extLst>
          </p:cNvPr>
          <p:cNvSpPr txBox="1">
            <a:spLocks noChangeArrowheads="1"/>
          </p:cNvSpPr>
          <p:nvPr/>
        </p:nvSpPr>
        <p:spPr bwMode="auto">
          <a:xfrm>
            <a:off x="5192933" y="5649220"/>
            <a:ext cx="41072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en-US" sz="1500" dirty="0"/>
              <a:t>Antipsychotics </a:t>
            </a:r>
            <a:r>
              <a:rPr lang="en-GB" altLang="en-US" sz="1500" dirty="0" err="1"/>
              <a:t>eg</a:t>
            </a:r>
            <a:r>
              <a:rPr lang="en-GB" altLang="en-US" sz="1500" dirty="0"/>
              <a:t> chlorpromazine, haloperidol</a:t>
            </a:r>
          </a:p>
        </p:txBody>
      </p:sp>
      <p:grpSp>
        <p:nvGrpSpPr>
          <p:cNvPr id="52229" name="Group 59">
            <a:extLst>
              <a:ext uri="{FF2B5EF4-FFF2-40B4-BE49-F238E27FC236}">
                <a16:creationId xmlns:a16="http://schemas.microsoft.com/office/drawing/2014/main" id="{6BB3029E-EA63-C546-AC59-51468F86F95D}"/>
              </a:ext>
            </a:extLst>
          </p:cNvPr>
          <p:cNvGrpSpPr>
            <a:grpSpLocks/>
          </p:cNvGrpSpPr>
          <p:nvPr/>
        </p:nvGrpSpPr>
        <p:grpSpPr bwMode="auto">
          <a:xfrm>
            <a:off x="2862263" y="2928938"/>
            <a:ext cx="1598612" cy="1993900"/>
            <a:chOff x="2698884" y="2636674"/>
            <a:chExt cx="2132329" cy="2657701"/>
          </a:xfrm>
        </p:grpSpPr>
        <p:sp>
          <p:nvSpPr>
            <p:cNvPr id="16" name="Freeform: Shape 15">
              <a:extLst>
                <a:ext uri="{FF2B5EF4-FFF2-40B4-BE49-F238E27FC236}">
                  <a16:creationId xmlns:a16="http://schemas.microsoft.com/office/drawing/2014/main" id="{4CDD3792-E688-4511-BFAD-70F253FBD7E5}"/>
                </a:ext>
              </a:extLst>
            </p:cNvPr>
            <p:cNvSpPr/>
            <p:nvPr/>
          </p:nvSpPr>
          <p:spPr>
            <a:xfrm rot="16200000">
              <a:off x="2436198" y="2899360"/>
              <a:ext cx="2657701" cy="2132329"/>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704079 w 5344233"/>
                <a:gd name="connsiteY3" fmla="*/ 4106862 h 4114801"/>
                <a:gd name="connsiteX4" fmla="*/ 4493800 w 5344233"/>
                <a:gd name="connsiteY4" fmla="*/ 4114800 h 4114801"/>
                <a:gd name="connsiteX5" fmla="*/ 4293775 w 5344233"/>
                <a:gd name="connsiteY5" fmla="*/ 2266950 h 4114801"/>
                <a:gd name="connsiteX6" fmla="*/ 3627025 w 5344233"/>
                <a:gd name="connsiteY6"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291306 w 5344233"/>
                <a:gd name="connsiteY3" fmla="*/ 4106862 h 4114801"/>
                <a:gd name="connsiteX4" fmla="*/ 3704079 w 5344233"/>
                <a:gd name="connsiteY4" fmla="*/ 4106862 h 4114801"/>
                <a:gd name="connsiteX5" fmla="*/ 4493800 w 5344233"/>
                <a:gd name="connsiteY5" fmla="*/ 4114800 h 4114801"/>
                <a:gd name="connsiteX6" fmla="*/ 4293775 w 5344233"/>
                <a:gd name="connsiteY6" fmla="*/ 2266950 h 4114801"/>
                <a:gd name="connsiteX7" fmla="*/ 3627025 w 5344233"/>
                <a:gd name="connsiteY7" fmla="*/ 9525 h 4114801"/>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06862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35024"/>
                <a:gd name="connsiteX1" fmla="*/ 1007650 w 5344233"/>
                <a:gd name="connsiteY1" fmla="*/ 2352675 h 4135024"/>
                <a:gd name="connsiteX2" fmla="*/ 817150 w 5344233"/>
                <a:gd name="connsiteY2" fmla="*/ 4114800 h 4135024"/>
                <a:gd name="connsiteX3" fmla="*/ 3298631 w 5344233"/>
                <a:gd name="connsiteY3" fmla="*/ 4135024 h 4135024"/>
                <a:gd name="connsiteX4" fmla="*/ 3704079 w 5344233"/>
                <a:gd name="connsiteY4" fmla="*/ 4120943 h 4135024"/>
                <a:gd name="connsiteX5" fmla="*/ 4493800 w 5344233"/>
                <a:gd name="connsiteY5" fmla="*/ 4114800 h 4135024"/>
                <a:gd name="connsiteX6" fmla="*/ 4293775 w 5344233"/>
                <a:gd name="connsiteY6" fmla="*/ 2266950 h 4135024"/>
                <a:gd name="connsiteX7" fmla="*/ 3627025 w 5344233"/>
                <a:gd name="connsiteY7" fmla="*/ 9525 h 4135024"/>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233" h="4120943">
                  <a:moveTo>
                    <a:pt x="1702975" y="0"/>
                  </a:moveTo>
                  <a:cubicBezTo>
                    <a:pt x="1690072" y="1285199"/>
                    <a:pt x="1725808" y="1821369"/>
                    <a:pt x="1007650" y="2352675"/>
                  </a:cubicBezTo>
                  <a:cubicBezTo>
                    <a:pt x="-451770" y="3372931"/>
                    <a:pt x="-155346" y="4115949"/>
                    <a:pt x="817150" y="4114800"/>
                  </a:cubicBezTo>
                  <a:lnTo>
                    <a:pt x="3291306" y="4120943"/>
                  </a:lnTo>
                  <a:cubicBezTo>
                    <a:pt x="3289709" y="3557702"/>
                    <a:pt x="3705673" y="3557702"/>
                    <a:pt x="3704079" y="4120943"/>
                  </a:cubicBezTo>
                  <a:lnTo>
                    <a:pt x="4493800" y="4114800"/>
                  </a:lnTo>
                  <a:cubicBezTo>
                    <a:pt x="5526351" y="4097101"/>
                    <a:pt x="5795279" y="3286599"/>
                    <a:pt x="4293775" y="2266950"/>
                  </a:cubicBezTo>
                  <a:cubicBezTo>
                    <a:pt x="3633781" y="1864670"/>
                    <a:pt x="3654722" y="961417"/>
                    <a:pt x="3627025" y="9525"/>
                  </a:cubicBezTo>
                </a:path>
              </a:pathLst>
            </a:custGeom>
            <a:gradFill flip="none" rotWithShape="1">
              <a:gsLst>
                <a:gs pos="60160">
                  <a:srgbClr val="E8D1BA"/>
                </a:gs>
                <a:gs pos="20000">
                  <a:srgbClr val="D6AD84"/>
                </a:gs>
                <a:gs pos="100000">
                  <a:schemeClr val="bg1"/>
                </a:gs>
              </a:gsLst>
              <a:lin ang="162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17" name="Freeform: Shape 16">
              <a:extLst>
                <a:ext uri="{FF2B5EF4-FFF2-40B4-BE49-F238E27FC236}">
                  <a16:creationId xmlns:a16="http://schemas.microsoft.com/office/drawing/2014/main" id="{E47E83B8-E993-429F-A5FA-F1FE11E72185}"/>
                </a:ext>
              </a:extLst>
            </p:cNvPr>
            <p:cNvSpPr/>
            <p:nvPr/>
          </p:nvSpPr>
          <p:spPr>
            <a:xfrm rot="16200000">
              <a:off x="2436198" y="2899360"/>
              <a:ext cx="2657701" cy="2132329"/>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704079 w 5344233"/>
                <a:gd name="connsiteY3" fmla="*/ 4106862 h 4114801"/>
                <a:gd name="connsiteX4" fmla="*/ 4493800 w 5344233"/>
                <a:gd name="connsiteY4" fmla="*/ 4114800 h 4114801"/>
                <a:gd name="connsiteX5" fmla="*/ 4293775 w 5344233"/>
                <a:gd name="connsiteY5" fmla="*/ 2266950 h 4114801"/>
                <a:gd name="connsiteX6" fmla="*/ 3627025 w 5344233"/>
                <a:gd name="connsiteY6"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291306 w 5344233"/>
                <a:gd name="connsiteY3" fmla="*/ 4106862 h 4114801"/>
                <a:gd name="connsiteX4" fmla="*/ 3704079 w 5344233"/>
                <a:gd name="connsiteY4" fmla="*/ 4106862 h 4114801"/>
                <a:gd name="connsiteX5" fmla="*/ 4493800 w 5344233"/>
                <a:gd name="connsiteY5" fmla="*/ 4114800 h 4114801"/>
                <a:gd name="connsiteX6" fmla="*/ 4293775 w 5344233"/>
                <a:gd name="connsiteY6" fmla="*/ 2266950 h 4114801"/>
                <a:gd name="connsiteX7" fmla="*/ 3627025 w 5344233"/>
                <a:gd name="connsiteY7" fmla="*/ 9525 h 4114801"/>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06862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35024"/>
                <a:gd name="connsiteX1" fmla="*/ 1007650 w 5344233"/>
                <a:gd name="connsiteY1" fmla="*/ 2352675 h 4135024"/>
                <a:gd name="connsiteX2" fmla="*/ 817150 w 5344233"/>
                <a:gd name="connsiteY2" fmla="*/ 4114800 h 4135024"/>
                <a:gd name="connsiteX3" fmla="*/ 3298631 w 5344233"/>
                <a:gd name="connsiteY3" fmla="*/ 4135024 h 4135024"/>
                <a:gd name="connsiteX4" fmla="*/ 3704079 w 5344233"/>
                <a:gd name="connsiteY4" fmla="*/ 4120943 h 4135024"/>
                <a:gd name="connsiteX5" fmla="*/ 4493800 w 5344233"/>
                <a:gd name="connsiteY5" fmla="*/ 4114800 h 4135024"/>
                <a:gd name="connsiteX6" fmla="*/ 4293775 w 5344233"/>
                <a:gd name="connsiteY6" fmla="*/ 2266950 h 4135024"/>
                <a:gd name="connsiteX7" fmla="*/ 3627025 w 5344233"/>
                <a:gd name="connsiteY7" fmla="*/ 9525 h 4135024"/>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233" h="4120943">
                  <a:moveTo>
                    <a:pt x="1702975" y="0"/>
                  </a:moveTo>
                  <a:cubicBezTo>
                    <a:pt x="1690072" y="1285199"/>
                    <a:pt x="1725808" y="1821369"/>
                    <a:pt x="1007650" y="2352675"/>
                  </a:cubicBezTo>
                  <a:cubicBezTo>
                    <a:pt x="-451770" y="3372931"/>
                    <a:pt x="-155346" y="4115949"/>
                    <a:pt x="817150" y="4114800"/>
                  </a:cubicBezTo>
                  <a:lnTo>
                    <a:pt x="3291306" y="4120943"/>
                  </a:lnTo>
                  <a:cubicBezTo>
                    <a:pt x="3289709" y="3557702"/>
                    <a:pt x="3705673" y="3557702"/>
                    <a:pt x="3704079" y="4120943"/>
                  </a:cubicBezTo>
                  <a:lnTo>
                    <a:pt x="4493800" y="4114800"/>
                  </a:lnTo>
                  <a:cubicBezTo>
                    <a:pt x="5526351" y="4097101"/>
                    <a:pt x="5795279" y="3286599"/>
                    <a:pt x="4293775" y="2266950"/>
                  </a:cubicBezTo>
                  <a:cubicBezTo>
                    <a:pt x="3633781" y="1864670"/>
                    <a:pt x="3654722" y="961417"/>
                    <a:pt x="3627025" y="9525"/>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500"/>
            </a:p>
          </p:txBody>
        </p:sp>
      </p:grpSp>
      <p:grpSp>
        <p:nvGrpSpPr>
          <p:cNvPr id="52230" name="Group 56">
            <a:extLst>
              <a:ext uri="{FF2B5EF4-FFF2-40B4-BE49-F238E27FC236}">
                <a16:creationId xmlns:a16="http://schemas.microsoft.com/office/drawing/2014/main" id="{68EBD74C-1F35-FD4B-BDC3-BA22CB3FA4E5}"/>
              </a:ext>
            </a:extLst>
          </p:cNvPr>
          <p:cNvGrpSpPr>
            <a:grpSpLocks/>
          </p:cNvGrpSpPr>
          <p:nvPr/>
        </p:nvGrpSpPr>
        <p:grpSpPr bwMode="auto">
          <a:xfrm>
            <a:off x="4191002" y="2792413"/>
            <a:ext cx="322263" cy="322262"/>
            <a:chOff x="4469981" y="2453951"/>
            <a:chExt cx="429319" cy="429317"/>
          </a:xfrm>
        </p:grpSpPr>
        <p:sp>
          <p:nvSpPr>
            <p:cNvPr id="19" name="Oval 18">
              <a:extLst>
                <a:ext uri="{FF2B5EF4-FFF2-40B4-BE49-F238E27FC236}">
                  <a16:creationId xmlns:a16="http://schemas.microsoft.com/office/drawing/2014/main" id="{58C27B11-D9A9-43E4-AB4B-315CF1339026}"/>
                </a:ext>
              </a:extLst>
            </p:cNvPr>
            <p:cNvSpPr/>
            <p:nvPr/>
          </p:nvSpPr>
          <p:spPr>
            <a:xfrm>
              <a:off x="4469981" y="2498363"/>
              <a:ext cx="384906" cy="384905"/>
            </a:xfrm>
            <a:prstGeom prst="ellipse">
              <a:avLst/>
            </a:prstGeom>
            <a:solidFill>
              <a:schemeClr val="accent1">
                <a:lumMod val="60000"/>
                <a:lumOff val="4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0" name="Oval 19">
              <a:extLst>
                <a:ext uri="{FF2B5EF4-FFF2-40B4-BE49-F238E27FC236}">
                  <a16:creationId xmlns:a16="http://schemas.microsoft.com/office/drawing/2014/main" id="{D96EAAA5-1D73-4876-9E63-23BCF30BD5B9}"/>
                </a:ext>
              </a:extLst>
            </p:cNvPr>
            <p:cNvSpPr/>
            <p:nvPr/>
          </p:nvSpPr>
          <p:spPr>
            <a:xfrm>
              <a:off x="4592643" y="2453951"/>
              <a:ext cx="306657" cy="306655"/>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grpSp>
      <p:grpSp>
        <p:nvGrpSpPr>
          <p:cNvPr id="52231" name="Group 141">
            <a:extLst>
              <a:ext uri="{FF2B5EF4-FFF2-40B4-BE49-F238E27FC236}">
                <a16:creationId xmlns:a16="http://schemas.microsoft.com/office/drawing/2014/main" id="{16990806-1FC9-ED42-BF81-523BC10EB89A}"/>
              </a:ext>
            </a:extLst>
          </p:cNvPr>
          <p:cNvGrpSpPr>
            <a:grpSpLocks/>
          </p:cNvGrpSpPr>
          <p:nvPr/>
        </p:nvGrpSpPr>
        <p:grpSpPr bwMode="auto">
          <a:xfrm flipV="1">
            <a:off x="4191002" y="4745040"/>
            <a:ext cx="322263" cy="320675"/>
            <a:chOff x="4469981" y="2453951"/>
            <a:chExt cx="429319" cy="429317"/>
          </a:xfrm>
        </p:grpSpPr>
        <p:sp>
          <p:nvSpPr>
            <p:cNvPr id="22" name="Oval 21">
              <a:extLst>
                <a:ext uri="{FF2B5EF4-FFF2-40B4-BE49-F238E27FC236}">
                  <a16:creationId xmlns:a16="http://schemas.microsoft.com/office/drawing/2014/main" id="{FD95C5AE-99A0-469F-BC8D-09CB0C77C5B9}"/>
                </a:ext>
              </a:extLst>
            </p:cNvPr>
            <p:cNvSpPr/>
            <p:nvPr/>
          </p:nvSpPr>
          <p:spPr>
            <a:xfrm>
              <a:off x="4469981" y="2498584"/>
              <a:ext cx="384906" cy="384684"/>
            </a:xfrm>
            <a:prstGeom prst="ellipse">
              <a:avLst/>
            </a:prstGeom>
            <a:solidFill>
              <a:schemeClr val="accent1">
                <a:lumMod val="60000"/>
                <a:lumOff val="4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3" name="Oval 22">
              <a:extLst>
                <a:ext uri="{FF2B5EF4-FFF2-40B4-BE49-F238E27FC236}">
                  <a16:creationId xmlns:a16="http://schemas.microsoft.com/office/drawing/2014/main" id="{377058CA-E2AD-4770-8FAF-BC4370093F95}"/>
                </a:ext>
              </a:extLst>
            </p:cNvPr>
            <p:cNvSpPr/>
            <p:nvPr/>
          </p:nvSpPr>
          <p:spPr>
            <a:xfrm>
              <a:off x="4592643" y="2453951"/>
              <a:ext cx="306657" cy="306048"/>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grpSp>
      <p:sp>
        <p:nvSpPr>
          <p:cNvPr id="24" name="Oval 23">
            <a:extLst>
              <a:ext uri="{FF2B5EF4-FFF2-40B4-BE49-F238E27FC236}">
                <a16:creationId xmlns:a16="http://schemas.microsoft.com/office/drawing/2014/main" id="{3B552F6C-F29C-492F-BD59-A92E31B1D887}"/>
              </a:ext>
            </a:extLst>
          </p:cNvPr>
          <p:cNvSpPr/>
          <p:nvPr/>
        </p:nvSpPr>
        <p:spPr>
          <a:xfrm>
            <a:off x="4021800" y="3239881"/>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5" name="Oval 24">
            <a:extLst>
              <a:ext uri="{FF2B5EF4-FFF2-40B4-BE49-F238E27FC236}">
                <a16:creationId xmlns:a16="http://schemas.microsoft.com/office/drawing/2014/main" id="{6BE06A5C-AA24-4E19-84BE-1B2E7270128C}"/>
              </a:ext>
            </a:extLst>
          </p:cNvPr>
          <p:cNvSpPr/>
          <p:nvPr/>
        </p:nvSpPr>
        <p:spPr>
          <a:xfrm>
            <a:off x="4123424" y="3728121"/>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6" name="Oval 25">
            <a:extLst>
              <a:ext uri="{FF2B5EF4-FFF2-40B4-BE49-F238E27FC236}">
                <a16:creationId xmlns:a16="http://schemas.microsoft.com/office/drawing/2014/main" id="{FA4484D5-4191-4AAD-8A2D-AAFA4169C6A7}"/>
              </a:ext>
            </a:extLst>
          </p:cNvPr>
          <p:cNvSpPr/>
          <p:nvPr/>
        </p:nvSpPr>
        <p:spPr>
          <a:xfrm>
            <a:off x="3732709" y="3700798"/>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7" name="Oval 26">
            <a:extLst>
              <a:ext uri="{FF2B5EF4-FFF2-40B4-BE49-F238E27FC236}">
                <a16:creationId xmlns:a16="http://schemas.microsoft.com/office/drawing/2014/main" id="{513D38F7-40D2-4D99-A35D-1183FA769631}"/>
              </a:ext>
            </a:extLst>
          </p:cNvPr>
          <p:cNvSpPr/>
          <p:nvPr/>
        </p:nvSpPr>
        <p:spPr>
          <a:xfrm>
            <a:off x="3866591" y="3974026"/>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8" name="Oval 27">
            <a:extLst>
              <a:ext uri="{FF2B5EF4-FFF2-40B4-BE49-F238E27FC236}">
                <a16:creationId xmlns:a16="http://schemas.microsoft.com/office/drawing/2014/main" id="{AFA145F2-6494-4878-B4D0-52EF79D95ADE}"/>
              </a:ext>
            </a:extLst>
          </p:cNvPr>
          <p:cNvSpPr/>
          <p:nvPr/>
        </p:nvSpPr>
        <p:spPr>
          <a:xfrm>
            <a:off x="3454018" y="4066923"/>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9" name="Oval 28">
            <a:extLst>
              <a:ext uri="{FF2B5EF4-FFF2-40B4-BE49-F238E27FC236}">
                <a16:creationId xmlns:a16="http://schemas.microsoft.com/office/drawing/2014/main" id="{F3F692A6-A490-4ACC-98CD-83F5E5A2C154}"/>
              </a:ext>
            </a:extLst>
          </p:cNvPr>
          <p:cNvSpPr/>
          <p:nvPr/>
        </p:nvSpPr>
        <p:spPr>
          <a:xfrm>
            <a:off x="3790088" y="4280040"/>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0" name="Oval 29">
            <a:extLst>
              <a:ext uri="{FF2B5EF4-FFF2-40B4-BE49-F238E27FC236}">
                <a16:creationId xmlns:a16="http://schemas.microsoft.com/office/drawing/2014/main" id="{62A7B1FE-96FB-4BC4-9DE8-64ECF0008F6B}"/>
              </a:ext>
            </a:extLst>
          </p:cNvPr>
          <p:cNvSpPr/>
          <p:nvPr/>
        </p:nvSpPr>
        <p:spPr>
          <a:xfrm>
            <a:off x="3995343" y="4595589"/>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1" name="Oval 30">
            <a:extLst>
              <a:ext uri="{FF2B5EF4-FFF2-40B4-BE49-F238E27FC236}">
                <a16:creationId xmlns:a16="http://schemas.microsoft.com/office/drawing/2014/main" id="{6E688F85-C1C0-475D-A8B3-BACA7059BA16}"/>
              </a:ext>
            </a:extLst>
          </p:cNvPr>
          <p:cNvSpPr/>
          <p:nvPr/>
        </p:nvSpPr>
        <p:spPr>
          <a:xfrm>
            <a:off x="4035184" y="4385872"/>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2" name="Oval 31">
            <a:extLst>
              <a:ext uri="{FF2B5EF4-FFF2-40B4-BE49-F238E27FC236}">
                <a16:creationId xmlns:a16="http://schemas.microsoft.com/office/drawing/2014/main" id="{059C914F-0512-43AB-AA3D-DBD772389448}"/>
              </a:ext>
            </a:extLst>
          </p:cNvPr>
          <p:cNvSpPr/>
          <p:nvPr/>
        </p:nvSpPr>
        <p:spPr>
          <a:xfrm>
            <a:off x="4304620" y="4163360"/>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3" name="Oval 32">
            <a:extLst>
              <a:ext uri="{FF2B5EF4-FFF2-40B4-BE49-F238E27FC236}">
                <a16:creationId xmlns:a16="http://schemas.microsoft.com/office/drawing/2014/main" id="{CB31986E-F971-45AA-BFBA-84AA00594372}"/>
              </a:ext>
            </a:extLst>
          </p:cNvPr>
          <p:cNvSpPr/>
          <p:nvPr/>
        </p:nvSpPr>
        <p:spPr>
          <a:xfrm>
            <a:off x="4301107" y="4350883"/>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4" name="Oval 33">
            <a:extLst>
              <a:ext uri="{FF2B5EF4-FFF2-40B4-BE49-F238E27FC236}">
                <a16:creationId xmlns:a16="http://schemas.microsoft.com/office/drawing/2014/main" id="{74765C58-727A-4C81-9BB3-0D8CC95E60E4}"/>
              </a:ext>
            </a:extLst>
          </p:cNvPr>
          <p:cNvSpPr/>
          <p:nvPr/>
        </p:nvSpPr>
        <p:spPr>
          <a:xfrm>
            <a:off x="4291374" y="3518182"/>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5" name="Oval 34">
            <a:extLst>
              <a:ext uri="{FF2B5EF4-FFF2-40B4-BE49-F238E27FC236}">
                <a16:creationId xmlns:a16="http://schemas.microsoft.com/office/drawing/2014/main" id="{EB90512F-EB32-4226-B128-0F2ECB3650ED}"/>
              </a:ext>
            </a:extLst>
          </p:cNvPr>
          <p:cNvSpPr/>
          <p:nvPr/>
        </p:nvSpPr>
        <p:spPr>
          <a:xfrm>
            <a:off x="4375350" y="3707126"/>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6" name="Oval 35">
            <a:extLst>
              <a:ext uri="{FF2B5EF4-FFF2-40B4-BE49-F238E27FC236}">
                <a16:creationId xmlns:a16="http://schemas.microsoft.com/office/drawing/2014/main" id="{F3129809-BE33-4E1A-AC62-E31B08243E00}"/>
              </a:ext>
            </a:extLst>
          </p:cNvPr>
          <p:cNvSpPr/>
          <p:nvPr/>
        </p:nvSpPr>
        <p:spPr>
          <a:xfrm>
            <a:off x="4312368" y="3875077"/>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7" name="Oval 36">
            <a:extLst>
              <a:ext uri="{FF2B5EF4-FFF2-40B4-BE49-F238E27FC236}">
                <a16:creationId xmlns:a16="http://schemas.microsoft.com/office/drawing/2014/main" id="{8FEC871B-313A-4D60-BA17-4B0DBEBD94F7}"/>
              </a:ext>
            </a:extLst>
          </p:cNvPr>
          <p:cNvSpPr/>
          <p:nvPr/>
        </p:nvSpPr>
        <p:spPr>
          <a:xfrm>
            <a:off x="4371699" y="3134911"/>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52274" name="TextBox 165">
            <a:extLst>
              <a:ext uri="{FF2B5EF4-FFF2-40B4-BE49-F238E27FC236}">
                <a16:creationId xmlns:a16="http://schemas.microsoft.com/office/drawing/2014/main" id="{7617CDA1-10A8-7F40-B588-3F6A5B471791}"/>
              </a:ext>
            </a:extLst>
          </p:cNvPr>
          <p:cNvSpPr txBox="1">
            <a:spLocks noChangeArrowheads="1"/>
          </p:cNvSpPr>
          <p:nvPr/>
        </p:nvSpPr>
        <p:spPr bwMode="auto">
          <a:xfrm>
            <a:off x="4730752" y="2120985"/>
            <a:ext cx="10647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en-US" sz="1500"/>
              <a:t>Dopamine</a:t>
            </a:r>
            <a:br>
              <a:rPr lang="en-GB" altLang="en-US" sz="1500"/>
            </a:br>
            <a:r>
              <a:rPr lang="en-GB" altLang="en-US" sz="1500"/>
              <a:t>release</a:t>
            </a:r>
          </a:p>
        </p:txBody>
      </p:sp>
      <p:sp>
        <p:nvSpPr>
          <p:cNvPr id="39" name="Arrow: Up 38">
            <a:extLst>
              <a:ext uri="{FF2B5EF4-FFF2-40B4-BE49-F238E27FC236}">
                <a16:creationId xmlns:a16="http://schemas.microsoft.com/office/drawing/2014/main" id="{002E9C40-0050-4686-812B-89CF6A6CCC5F}"/>
              </a:ext>
            </a:extLst>
          </p:cNvPr>
          <p:cNvSpPr/>
          <p:nvPr/>
        </p:nvSpPr>
        <p:spPr>
          <a:xfrm>
            <a:off x="4373563" y="2058988"/>
            <a:ext cx="322262" cy="595312"/>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52276" name="TextBox 167">
            <a:extLst>
              <a:ext uri="{FF2B5EF4-FFF2-40B4-BE49-F238E27FC236}">
                <a16:creationId xmlns:a16="http://schemas.microsoft.com/office/drawing/2014/main" id="{CD30AA75-EC58-354F-90AD-20EFDCC78026}"/>
              </a:ext>
            </a:extLst>
          </p:cNvPr>
          <p:cNvSpPr txBox="1">
            <a:spLocks noChangeArrowheads="1"/>
          </p:cNvSpPr>
          <p:nvPr/>
        </p:nvSpPr>
        <p:spPr bwMode="auto">
          <a:xfrm>
            <a:off x="2954340" y="2346518"/>
            <a:ext cx="106471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en-US" sz="1500"/>
              <a:t>Dopamine</a:t>
            </a:r>
            <a:br>
              <a:rPr lang="en-GB" altLang="en-US" sz="1500"/>
            </a:br>
            <a:r>
              <a:rPr lang="en-GB" altLang="en-US" sz="1500"/>
              <a:t>synthesis</a:t>
            </a:r>
            <a:br>
              <a:rPr lang="en-GB" altLang="en-US" sz="1500"/>
            </a:br>
            <a:r>
              <a:rPr lang="en-GB" altLang="en-US" sz="1500"/>
              <a:t>capacity</a:t>
            </a:r>
          </a:p>
        </p:txBody>
      </p:sp>
      <p:sp>
        <p:nvSpPr>
          <p:cNvPr id="41" name="Arrow: Up 40">
            <a:extLst>
              <a:ext uri="{FF2B5EF4-FFF2-40B4-BE49-F238E27FC236}">
                <a16:creationId xmlns:a16="http://schemas.microsoft.com/office/drawing/2014/main" id="{E47779FF-B1B2-4608-A7CB-48AA93027C47}"/>
              </a:ext>
            </a:extLst>
          </p:cNvPr>
          <p:cNvSpPr/>
          <p:nvPr/>
        </p:nvSpPr>
        <p:spPr>
          <a:xfrm>
            <a:off x="2597152" y="2389190"/>
            <a:ext cx="322263" cy="593725"/>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42" name="Oval 41">
            <a:extLst>
              <a:ext uri="{FF2B5EF4-FFF2-40B4-BE49-F238E27FC236}">
                <a16:creationId xmlns:a16="http://schemas.microsoft.com/office/drawing/2014/main" id="{2FCE4B30-E64A-4185-8663-FB251368A3B6}"/>
              </a:ext>
            </a:extLst>
          </p:cNvPr>
          <p:cNvSpPr/>
          <p:nvPr/>
        </p:nvSpPr>
        <p:spPr>
          <a:xfrm>
            <a:off x="4918475" y="5805114"/>
            <a:ext cx="288182" cy="288182"/>
          </a:xfrm>
          <a:prstGeom prst="ellipse">
            <a:avLst/>
          </a:prstGeom>
          <a:solidFill>
            <a:schemeClr val="accent5"/>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43" name="Oval 42">
            <a:extLst>
              <a:ext uri="{FF2B5EF4-FFF2-40B4-BE49-F238E27FC236}">
                <a16:creationId xmlns:a16="http://schemas.microsoft.com/office/drawing/2014/main" id="{9EA687DD-B8BB-424E-8AE6-DA6D5B319283}"/>
              </a:ext>
            </a:extLst>
          </p:cNvPr>
          <p:cNvSpPr/>
          <p:nvPr/>
        </p:nvSpPr>
        <p:spPr>
          <a:xfrm>
            <a:off x="4918475" y="5877122"/>
            <a:ext cx="288182" cy="288182"/>
          </a:xfrm>
          <a:prstGeom prst="ellipse">
            <a:avLst/>
          </a:prstGeom>
          <a:solidFill>
            <a:schemeClr val="accent5"/>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44" name="Oval 43">
            <a:extLst>
              <a:ext uri="{FF2B5EF4-FFF2-40B4-BE49-F238E27FC236}">
                <a16:creationId xmlns:a16="http://schemas.microsoft.com/office/drawing/2014/main" id="{D8637BFB-0AC0-4A66-8D63-240B5D3ABD49}"/>
              </a:ext>
            </a:extLst>
          </p:cNvPr>
          <p:cNvSpPr/>
          <p:nvPr/>
        </p:nvSpPr>
        <p:spPr>
          <a:xfrm>
            <a:off x="4918475" y="5589090"/>
            <a:ext cx="288182" cy="288182"/>
          </a:xfrm>
          <a:prstGeom prst="ellipse">
            <a:avLst/>
          </a:prstGeom>
          <a:solidFill>
            <a:schemeClr val="accent5"/>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grpSp>
        <p:nvGrpSpPr>
          <p:cNvPr id="45" name="Group 44">
            <a:extLst>
              <a:ext uri="{FF2B5EF4-FFF2-40B4-BE49-F238E27FC236}">
                <a16:creationId xmlns:a16="http://schemas.microsoft.com/office/drawing/2014/main" id="{4DDB3CE7-3507-7442-BB9B-669478B39ADE}"/>
              </a:ext>
            </a:extLst>
          </p:cNvPr>
          <p:cNvGrpSpPr>
            <a:grpSpLocks/>
          </p:cNvGrpSpPr>
          <p:nvPr/>
        </p:nvGrpSpPr>
        <p:grpSpPr bwMode="auto">
          <a:xfrm>
            <a:off x="6251577" y="2386051"/>
            <a:ext cx="3408363" cy="2624138"/>
            <a:chOff x="7218488" y="3358800"/>
            <a:chExt cx="4542982" cy="3499200"/>
          </a:xfrm>
        </p:grpSpPr>
        <p:sp>
          <p:nvSpPr>
            <p:cNvPr id="46" name="Arrow: Up 45">
              <a:extLst>
                <a:ext uri="{FF2B5EF4-FFF2-40B4-BE49-F238E27FC236}">
                  <a16:creationId xmlns:a16="http://schemas.microsoft.com/office/drawing/2014/main" id="{F5FF186F-2132-4A40-8513-EC68C311D063}"/>
                </a:ext>
              </a:extLst>
            </p:cNvPr>
            <p:cNvSpPr/>
            <p:nvPr/>
          </p:nvSpPr>
          <p:spPr>
            <a:xfrm rot="5400000">
              <a:off x="7400369" y="4904292"/>
              <a:ext cx="429727" cy="793488"/>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nvGrpSpPr>
            <p:cNvPr id="52290" name="Group 181">
              <a:extLst>
                <a:ext uri="{FF2B5EF4-FFF2-40B4-BE49-F238E27FC236}">
                  <a16:creationId xmlns:a16="http://schemas.microsoft.com/office/drawing/2014/main" id="{6448B30B-85BD-0943-B63A-E87787A66885}"/>
                </a:ext>
              </a:extLst>
            </p:cNvPr>
            <p:cNvGrpSpPr>
              <a:grpSpLocks/>
            </p:cNvGrpSpPr>
            <p:nvPr/>
          </p:nvGrpSpPr>
          <p:grpSpPr bwMode="auto">
            <a:xfrm>
              <a:off x="8263890" y="3358800"/>
              <a:ext cx="3497580" cy="3499200"/>
              <a:chOff x="8229600" y="2057400"/>
              <a:chExt cx="3497580" cy="3499200"/>
            </a:xfrm>
          </p:grpSpPr>
          <p:grpSp>
            <p:nvGrpSpPr>
              <p:cNvPr id="52291" name="Group 182">
                <a:extLst>
                  <a:ext uri="{FF2B5EF4-FFF2-40B4-BE49-F238E27FC236}">
                    <a16:creationId xmlns:a16="http://schemas.microsoft.com/office/drawing/2014/main" id="{8D95D43C-B123-ED4D-8901-CD34D05FEF81}"/>
                  </a:ext>
                </a:extLst>
              </p:cNvPr>
              <p:cNvGrpSpPr>
                <a:grpSpLocks/>
              </p:cNvGrpSpPr>
              <p:nvPr/>
            </p:nvGrpSpPr>
            <p:grpSpPr bwMode="auto">
              <a:xfrm>
                <a:off x="8229600" y="2057400"/>
                <a:ext cx="3497580" cy="3499200"/>
                <a:chOff x="8229600" y="2057400"/>
                <a:chExt cx="3497580" cy="3499200"/>
              </a:xfrm>
            </p:grpSpPr>
            <p:sp>
              <p:nvSpPr>
                <p:cNvPr id="50" name="Star: 5 Points 49">
                  <a:extLst>
                    <a:ext uri="{FF2B5EF4-FFF2-40B4-BE49-F238E27FC236}">
                      <a16:creationId xmlns:a16="http://schemas.microsoft.com/office/drawing/2014/main" id="{7250380C-97E5-4D2D-8981-36D13621C705}"/>
                    </a:ext>
                  </a:extLst>
                </p:cNvPr>
                <p:cNvSpPr/>
                <p:nvPr/>
              </p:nvSpPr>
              <p:spPr>
                <a:xfrm>
                  <a:off x="8229485" y="2057400"/>
                  <a:ext cx="3497695" cy="3499200"/>
                </a:xfrm>
                <a:prstGeom prst="star5">
                  <a:avLst>
                    <a:gd name="adj" fmla="val 25945"/>
                    <a:gd name="hf" fmla="val 105146"/>
                    <a:gd name="vf" fmla="val 110557"/>
                  </a:avLst>
                </a:prstGeom>
                <a:solidFill>
                  <a:srgbClr val="FF00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nvGrpSpPr>
                <p:cNvPr id="52294" name="Star: 5 Points 185">
                  <a:extLst>
                    <a:ext uri="{FF2B5EF4-FFF2-40B4-BE49-F238E27FC236}">
                      <a16:creationId xmlns:a16="http://schemas.microsoft.com/office/drawing/2014/main" id="{820720A2-4D0A-D74D-AB8D-3B04F44DF19D}"/>
                    </a:ext>
                  </a:extLst>
                </p:cNvPr>
                <p:cNvGrpSpPr>
                  <a:grpSpLocks/>
                </p:cNvGrpSpPr>
                <p:nvPr/>
              </p:nvGrpSpPr>
              <p:grpSpPr bwMode="auto">
                <a:xfrm>
                  <a:off x="7992109" y="2328756"/>
                  <a:ext cx="3606800" cy="3539067"/>
                  <a:chOff x="5334000" y="2578100"/>
                  <a:chExt cx="2705100" cy="2654300"/>
                </a:xfrm>
              </p:grpSpPr>
              <p:pic>
                <p:nvPicPr>
                  <p:cNvPr id="52295" name="Star: 5 Points 185">
                    <a:extLst>
                      <a:ext uri="{FF2B5EF4-FFF2-40B4-BE49-F238E27FC236}">
                        <a16:creationId xmlns:a16="http://schemas.microsoft.com/office/drawing/2014/main" id="{7103386E-F945-A64E-84A1-8C1A2C158689}"/>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0" y="2578100"/>
                    <a:ext cx="27051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6" name="Text Box 71">
                    <a:extLst>
                      <a:ext uri="{FF2B5EF4-FFF2-40B4-BE49-F238E27FC236}">
                        <a16:creationId xmlns:a16="http://schemas.microsoft.com/office/drawing/2014/main" id="{A189DB03-6973-E54D-9AF3-621A63D6B4C3}"/>
                      </a:ext>
                    </a:extLst>
                  </p:cNvPr>
                  <p:cNvSpPr txBox="1">
                    <a:spLocks noChangeArrowheads="1"/>
                  </p:cNvSpPr>
                  <p:nvPr/>
                </p:nvSpPr>
                <p:spPr bwMode="auto">
                  <a:xfrm rot="2418755">
                    <a:off x="6006998" y="3166330"/>
                    <a:ext cx="1361167" cy="136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endParaRPr lang="en-GB" altLang="en-US" sz="1500">
                      <a:solidFill>
                        <a:srgbClr val="D6F0F6"/>
                      </a:solidFill>
                      <a:latin typeface="BureauGrotesqueFiveOne" charset="0"/>
                    </a:endParaRPr>
                  </a:p>
                </p:txBody>
              </p:sp>
            </p:grpSp>
          </p:grpSp>
          <p:sp>
            <p:nvSpPr>
              <p:cNvPr id="52292" name="TextBox 183">
                <a:extLst>
                  <a:ext uri="{FF2B5EF4-FFF2-40B4-BE49-F238E27FC236}">
                    <a16:creationId xmlns:a16="http://schemas.microsoft.com/office/drawing/2014/main" id="{F95946C4-CC01-A64C-A182-35B42060A94C}"/>
                  </a:ext>
                </a:extLst>
              </p:cNvPr>
              <p:cNvSpPr txBox="1">
                <a:spLocks noChangeArrowheads="1"/>
              </p:cNvSpPr>
              <p:nvPr/>
            </p:nvSpPr>
            <p:spPr bwMode="auto">
              <a:xfrm>
                <a:off x="8904122" y="3699415"/>
                <a:ext cx="1859297" cy="51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GB" altLang="en-US" sz="2100"/>
                  <a:t>Psychosis</a:t>
                </a:r>
              </a:p>
            </p:txBody>
          </p:sp>
        </p:grpSp>
      </p:grpSp>
    </p:spTree>
    <p:extLst>
      <p:ext uri="{BB962C8B-B14F-4D97-AF65-F5344CB8AC3E}">
        <p14:creationId xmlns:p14="http://schemas.microsoft.com/office/powerpoint/2010/main" val="976284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52 -1.11111E-6 L 0.11523 0.01597 " pathEditMode="relative" rAng="0" ptsTypes="AA">
                                      <p:cBhvr>
                                        <p:cTn id="6" dur="2000" fill="hold"/>
                                        <p:tgtEl>
                                          <p:spTgt spid="37"/>
                                        </p:tgtEl>
                                        <p:attrNameLst>
                                          <p:attrName>ppt_x</p:attrName>
                                          <p:attrName>ppt_y</p:attrName>
                                        </p:attrNameLst>
                                      </p:cBhvr>
                                      <p:rCtr x="5729" y="787"/>
                                    </p:animMotion>
                                  </p:childTnLst>
                                </p:cTn>
                              </p:par>
                              <p:par>
                                <p:cTn id="7" presetID="0" presetClass="path" presetSubtype="0" accel="50000" decel="50000" fill="hold" nodeType="withEffect">
                                  <p:stCondLst>
                                    <p:cond delay="0"/>
                                  </p:stCondLst>
                                  <p:childTnLst>
                                    <p:animMotion origin="layout" path="M -0.00039 0.00023 L 0.12487 0.0081 " pathEditMode="relative" rAng="0" ptsTypes="AA">
                                      <p:cBhvr>
                                        <p:cTn id="8" dur="2000" fill="hold"/>
                                        <p:tgtEl>
                                          <p:spTgt spid="34"/>
                                        </p:tgtEl>
                                        <p:attrNameLst>
                                          <p:attrName>ppt_x</p:attrName>
                                          <p:attrName>ppt_y</p:attrName>
                                        </p:attrNameLst>
                                      </p:cBhvr>
                                      <p:rCtr x="6263" y="394"/>
                                    </p:animMotion>
                                  </p:childTnLst>
                                </p:cTn>
                              </p:par>
                              <p:par>
                                <p:cTn id="9" presetID="0" presetClass="path" presetSubtype="0" accel="50000" decel="50000" fill="hold" nodeType="withEffect">
                                  <p:stCondLst>
                                    <p:cond delay="0"/>
                                  </p:stCondLst>
                                  <p:childTnLst>
                                    <p:animMotion origin="layout" path="M -0.00065 0.0007 L 0.11563 0.03681 " pathEditMode="relative" rAng="0" ptsTypes="AA">
                                      <p:cBhvr>
                                        <p:cTn id="10" dur="2000" fill="hold"/>
                                        <p:tgtEl>
                                          <p:spTgt spid="35"/>
                                        </p:tgtEl>
                                        <p:attrNameLst>
                                          <p:attrName>ppt_x</p:attrName>
                                          <p:attrName>ppt_y</p:attrName>
                                        </p:attrNameLst>
                                      </p:cBhvr>
                                      <p:rCtr x="5807" y="1806"/>
                                    </p:animMotion>
                                  </p:childTnLst>
                                </p:cTn>
                              </p:par>
                              <p:par>
                                <p:cTn id="11" presetID="0" presetClass="path" presetSubtype="0" accel="50000" decel="50000" fill="hold" nodeType="withEffect">
                                  <p:stCondLst>
                                    <p:cond delay="0"/>
                                  </p:stCondLst>
                                  <p:childTnLst>
                                    <p:animMotion origin="layout" path="M -0.00052 -1.11111E-6 L 0.12096 0.07083 " pathEditMode="relative" rAng="0" ptsTypes="AA">
                                      <p:cBhvr>
                                        <p:cTn id="12" dur="2000" fill="hold"/>
                                        <p:tgtEl>
                                          <p:spTgt spid="36"/>
                                        </p:tgtEl>
                                        <p:attrNameLst>
                                          <p:attrName>ppt_x</p:attrName>
                                          <p:attrName>ppt_y</p:attrName>
                                        </p:attrNameLst>
                                      </p:cBhvr>
                                      <p:rCtr x="6068" y="3542"/>
                                    </p:animMotion>
                                  </p:childTnLst>
                                </p:cTn>
                              </p:par>
                              <p:par>
                                <p:cTn id="13" presetID="0" presetClass="path" presetSubtype="0" accel="50000" decel="50000" fill="hold" nodeType="withEffect">
                                  <p:stCondLst>
                                    <p:cond delay="0"/>
                                  </p:stCondLst>
                                  <p:childTnLst>
                                    <p:animMotion origin="layout" path="M 2.5E-6 -0.00046 L 0.07278 0.04607 " pathEditMode="relative" rAng="0" ptsTypes="AA">
                                      <p:cBhvr>
                                        <p:cTn id="14" dur="2000" fill="hold"/>
                                        <p:tgtEl>
                                          <p:spTgt spid="33"/>
                                        </p:tgtEl>
                                        <p:attrNameLst>
                                          <p:attrName>ppt_x</p:attrName>
                                          <p:attrName>ppt_y</p:attrName>
                                        </p:attrNameLst>
                                      </p:cBhvr>
                                      <p:rCtr x="3633" y="2315"/>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1500"/>
                                        <p:tgtEl>
                                          <p:spTgt spid="45"/>
                                        </p:tgtEl>
                                      </p:cBhvr>
                                    </p:animEffect>
                                  </p:childTnLst>
                                </p:cTn>
                              </p:par>
                            </p:childTnLst>
                          </p:cTn>
                        </p:par>
                        <p:par>
                          <p:cTn id="20" fill="hold" nodeType="afterGroup">
                            <p:stCondLst>
                              <p:cond delay="1500"/>
                            </p:stCondLst>
                            <p:childTnLst>
                              <p:par>
                                <p:cTn id="21" presetID="0" presetClass="path" presetSubtype="0" accel="50000" decel="50000" fill="hold" nodeType="afterEffect">
                                  <p:stCondLst>
                                    <p:cond delay="0"/>
                                  </p:stCondLst>
                                  <p:childTnLst>
                                    <p:animMotion origin="layout" path="M 0.00017 0.00093 L 0.05278 -0.20069 " pathEditMode="relative" rAng="0" ptsTypes="AA">
                                      <p:cBhvr>
                                        <p:cTn id="22" dur="2000" fill="hold"/>
                                        <p:tgtEl>
                                          <p:spTgt spid="44"/>
                                        </p:tgtEl>
                                        <p:attrNameLst>
                                          <p:attrName>ppt_x</p:attrName>
                                          <p:attrName>ppt_y</p:attrName>
                                        </p:attrNameLst>
                                      </p:cBhvr>
                                      <p:rCtr x="2622" y="-10093"/>
                                    </p:animMotion>
                                  </p:childTnLst>
                                </p:cTn>
                              </p:par>
                            </p:childTnLst>
                          </p:cTn>
                        </p:par>
                        <p:par>
                          <p:cTn id="23" fill="hold" nodeType="afterGroup">
                            <p:stCondLst>
                              <p:cond delay="3500"/>
                            </p:stCondLst>
                            <p:childTnLst>
                              <p:par>
                                <p:cTn id="24" presetID="0" presetClass="path" presetSubtype="0" accel="50000" decel="50000" fill="hold" nodeType="afterEffect">
                                  <p:stCondLst>
                                    <p:cond delay="0"/>
                                  </p:stCondLst>
                                  <p:childTnLst>
                                    <p:animMotion origin="layout" path="M -0.0007 0.00093 L 0.05365 -0.39907 " pathEditMode="relative" rAng="0" ptsTypes="AA">
                                      <p:cBhvr>
                                        <p:cTn id="25" dur="2000" fill="hold"/>
                                        <p:tgtEl>
                                          <p:spTgt spid="43"/>
                                        </p:tgtEl>
                                        <p:attrNameLst>
                                          <p:attrName>ppt_x</p:attrName>
                                          <p:attrName>ppt_y</p:attrName>
                                        </p:attrNameLst>
                                      </p:cBhvr>
                                      <p:rCtr x="2708" y="-20000"/>
                                    </p:animMotion>
                                  </p:childTnLst>
                                </p:cTn>
                              </p:par>
                            </p:childTnLst>
                          </p:cTn>
                        </p:par>
                        <p:par>
                          <p:cTn id="26" fill="hold" nodeType="afterGroup">
                            <p:stCondLst>
                              <p:cond delay="5500"/>
                            </p:stCondLst>
                            <p:childTnLst>
                              <p:par>
                                <p:cTn id="27" presetID="0" presetClass="path" presetSubtype="0" accel="50000" decel="50000" fill="hold" nodeType="afterEffect">
                                  <p:stCondLst>
                                    <p:cond delay="0"/>
                                  </p:stCondLst>
                                  <p:childTnLst>
                                    <p:animMotion origin="layout" path="M -0.0007 -0.00417 L 0.05278 -0.33588 " pathEditMode="relative" rAng="0" ptsTypes="AA">
                                      <p:cBhvr>
                                        <p:cTn id="28" dur="2000" fill="hold"/>
                                        <p:tgtEl>
                                          <p:spTgt spid="42"/>
                                        </p:tgtEl>
                                        <p:attrNameLst>
                                          <p:attrName>ppt_x</p:attrName>
                                          <p:attrName>ppt_y</p:attrName>
                                        </p:attrNameLst>
                                      </p:cBhvr>
                                      <p:rCtr x="2674" y="-16597"/>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mph" presetSubtype="0" fill="hold" nodeType="clickEffect">
                                  <p:stCondLst>
                                    <p:cond delay="0"/>
                                  </p:stCondLst>
                                  <p:childTnLst>
                                    <p:animScale>
                                      <p:cBhvr>
                                        <p:cTn id="32"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EC3F2-C726-4A49-55A0-08E08DB28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3936E-FBFD-09B7-7C4A-5DDA0B0EF4F5}"/>
              </a:ext>
            </a:extLst>
          </p:cNvPr>
          <p:cNvSpPr>
            <a:spLocks noGrp="1"/>
          </p:cNvSpPr>
          <p:nvPr>
            <p:ph type="title"/>
          </p:nvPr>
        </p:nvSpPr>
        <p:spPr>
          <a:xfrm>
            <a:off x="2354766" y="2439251"/>
            <a:ext cx="7335644" cy="1325563"/>
          </a:xfrm>
        </p:spPr>
        <p:txBody>
          <a:bodyPr>
            <a:normAutofit fontScale="90000"/>
          </a:bodyPr>
          <a:lstStyle/>
          <a:p>
            <a:r>
              <a:rPr lang="en-US" dirty="0">
                <a:solidFill>
                  <a:srgbClr val="FF0000"/>
                </a:solidFill>
              </a:rPr>
              <a:t>What is the treatment in 2025?</a:t>
            </a:r>
            <a:br>
              <a:rPr lang="en-US" dirty="0">
                <a:solidFill>
                  <a:srgbClr val="FF0000"/>
                </a:solidFill>
              </a:rPr>
            </a:br>
            <a:br>
              <a:rPr lang="en-US" dirty="0">
                <a:solidFill>
                  <a:srgbClr val="FF0000"/>
                </a:solidFill>
              </a:rPr>
            </a:br>
            <a:r>
              <a:rPr lang="en-US" dirty="0">
                <a:solidFill>
                  <a:srgbClr val="FF0000"/>
                </a:solidFill>
              </a:rPr>
              <a:t>Largely the same but with atypical antipsychotics.</a:t>
            </a:r>
            <a:br>
              <a:rPr lang="en-US" dirty="0">
                <a:solidFill>
                  <a:srgbClr val="FF0000"/>
                </a:solidFill>
              </a:rPr>
            </a:br>
            <a:br>
              <a:rPr lang="en-US" dirty="0">
                <a:solidFill>
                  <a:srgbClr val="FF0000"/>
                </a:solidFill>
              </a:rPr>
            </a:br>
            <a:r>
              <a:rPr lang="en-US" dirty="0">
                <a:solidFill>
                  <a:srgbClr val="FF0000"/>
                </a:solidFill>
              </a:rPr>
              <a:t>What about 2026?</a:t>
            </a:r>
          </a:p>
        </p:txBody>
      </p:sp>
    </p:spTree>
    <p:extLst>
      <p:ext uri="{BB962C8B-B14F-4D97-AF65-F5344CB8AC3E}">
        <p14:creationId xmlns:p14="http://schemas.microsoft.com/office/powerpoint/2010/main" val="1694940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3C5E0-69EB-F2CC-F9DA-9A80488E10BD}"/>
            </a:ext>
          </a:extLst>
        </p:cNvPr>
        <p:cNvGrpSpPr/>
        <p:nvPr/>
      </p:nvGrpSpPr>
      <p:grpSpPr>
        <a:xfrm>
          <a:off x="0" y="0"/>
          <a:ext cx="0" cy="0"/>
          <a:chOff x="0" y="0"/>
          <a:chExt cx="0" cy="0"/>
        </a:xfrm>
      </p:grpSpPr>
      <p:sp>
        <p:nvSpPr>
          <p:cNvPr id="52225" name="Title 1">
            <a:extLst>
              <a:ext uri="{FF2B5EF4-FFF2-40B4-BE49-F238E27FC236}">
                <a16:creationId xmlns:a16="http://schemas.microsoft.com/office/drawing/2014/main" id="{79196C34-47C6-59D9-0B45-0A3D8D85E03B}"/>
              </a:ext>
            </a:extLst>
          </p:cNvPr>
          <p:cNvSpPr>
            <a:spLocks noGrp="1" noChangeArrowheads="1"/>
          </p:cNvSpPr>
          <p:nvPr>
            <p:ph type="title"/>
          </p:nvPr>
        </p:nvSpPr>
        <p:spPr>
          <a:xfrm>
            <a:off x="1991544" y="404664"/>
            <a:ext cx="8382000" cy="1066800"/>
          </a:xfrm>
        </p:spPr>
        <p:txBody>
          <a:bodyPr>
            <a:normAutofit/>
          </a:bodyPr>
          <a:lstStyle/>
          <a:p>
            <a:r>
              <a:rPr lang="en-GB" altLang="en-US" sz="3600" dirty="0"/>
              <a:t>All antipsychotics target the D2 receptor</a:t>
            </a:r>
            <a:endParaRPr lang="en-GB" altLang="en-US" sz="3600" dirty="0">
              <a:solidFill>
                <a:srgbClr val="FF0000"/>
              </a:solidFill>
            </a:endParaRPr>
          </a:p>
        </p:txBody>
      </p:sp>
      <p:grpSp>
        <p:nvGrpSpPr>
          <p:cNvPr id="52226" name="Group 160">
            <a:extLst>
              <a:ext uri="{FF2B5EF4-FFF2-40B4-BE49-F238E27FC236}">
                <a16:creationId xmlns:a16="http://schemas.microsoft.com/office/drawing/2014/main" id="{480297BE-2D9F-6319-81A5-40FF21155D9D}"/>
              </a:ext>
            </a:extLst>
          </p:cNvPr>
          <p:cNvGrpSpPr>
            <a:grpSpLocks/>
          </p:cNvGrpSpPr>
          <p:nvPr/>
        </p:nvGrpSpPr>
        <p:grpSpPr bwMode="auto">
          <a:xfrm>
            <a:off x="5816171" y="2870498"/>
            <a:ext cx="895350" cy="1998662"/>
            <a:chOff x="6191892" y="2543823"/>
            <a:chExt cx="1192738" cy="2664788"/>
          </a:xfrm>
        </p:grpSpPr>
        <p:grpSp>
          <p:nvGrpSpPr>
            <p:cNvPr id="52303" name="Group 55">
              <a:extLst>
                <a:ext uri="{FF2B5EF4-FFF2-40B4-BE49-F238E27FC236}">
                  <a16:creationId xmlns:a16="http://schemas.microsoft.com/office/drawing/2014/main" id="{E712CA26-EF08-DBC0-FD0B-68EF4FAE6A39}"/>
                </a:ext>
              </a:extLst>
            </p:cNvPr>
            <p:cNvGrpSpPr>
              <a:grpSpLocks/>
            </p:cNvGrpSpPr>
            <p:nvPr/>
          </p:nvGrpSpPr>
          <p:grpSpPr bwMode="auto">
            <a:xfrm>
              <a:off x="6191892" y="2543823"/>
              <a:ext cx="1192738" cy="2664788"/>
              <a:chOff x="6191892" y="2543823"/>
              <a:chExt cx="1192738" cy="2664788"/>
            </a:xfrm>
          </p:grpSpPr>
          <p:sp>
            <p:nvSpPr>
              <p:cNvPr id="10" name="Freeform: Shape 9">
                <a:extLst>
                  <a:ext uri="{FF2B5EF4-FFF2-40B4-BE49-F238E27FC236}">
                    <a16:creationId xmlns:a16="http://schemas.microsoft.com/office/drawing/2014/main" id="{1208DDD9-FB3C-08F8-9BA5-AB44851D0D56}"/>
                  </a:ext>
                </a:extLst>
              </p:cNvPr>
              <p:cNvSpPr/>
              <p:nvPr/>
            </p:nvSpPr>
            <p:spPr>
              <a:xfrm rot="5400000">
                <a:off x="5455867" y="3279848"/>
                <a:ext cx="2664788" cy="1192738"/>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647819 w 5344233"/>
                  <a:gd name="connsiteY0" fmla="*/ 1160472 h 4105276"/>
                  <a:gd name="connsiteX1" fmla="*/ 1007650 w 5344233"/>
                  <a:gd name="connsiteY1" fmla="*/ 2343150 h 4105276"/>
                  <a:gd name="connsiteX2" fmla="*/ 817150 w 5344233"/>
                  <a:gd name="connsiteY2" fmla="*/ 4105275 h 4105276"/>
                  <a:gd name="connsiteX3" fmla="*/ 4493800 w 5344233"/>
                  <a:gd name="connsiteY3" fmla="*/ 4105275 h 4105276"/>
                  <a:gd name="connsiteX4" fmla="*/ 4293775 w 5344233"/>
                  <a:gd name="connsiteY4" fmla="*/ 2257425 h 4105276"/>
                  <a:gd name="connsiteX5" fmla="*/ 3627025 w 5344233"/>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318073 h 3262877"/>
                  <a:gd name="connsiteX1" fmla="*/ 1028875 w 5365458"/>
                  <a:gd name="connsiteY1" fmla="*/ 1500751 h 3262877"/>
                  <a:gd name="connsiteX2" fmla="*/ 838375 w 5365458"/>
                  <a:gd name="connsiteY2" fmla="*/ 3262876 h 3262877"/>
                  <a:gd name="connsiteX3" fmla="*/ 4515025 w 5365458"/>
                  <a:gd name="connsiteY3" fmla="*/ 3262876 h 3262877"/>
                  <a:gd name="connsiteX4" fmla="*/ 4315000 w 5365458"/>
                  <a:gd name="connsiteY4" fmla="*/ 1415026 h 3262877"/>
                  <a:gd name="connsiteX5" fmla="*/ 3648250 w 5365458"/>
                  <a:gd name="connsiteY5" fmla="*/ 0 h 3262877"/>
                  <a:gd name="connsiteX0" fmla="*/ 1669044 w 5379480"/>
                  <a:gd name="connsiteY0" fmla="*/ 318073 h 3262877"/>
                  <a:gd name="connsiteX1" fmla="*/ 1028875 w 5379480"/>
                  <a:gd name="connsiteY1" fmla="*/ 1500751 h 3262877"/>
                  <a:gd name="connsiteX2" fmla="*/ 838375 w 5379480"/>
                  <a:gd name="connsiteY2" fmla="*/ 3262876 h 3262877"/>
                  <a:gd name="connsiteX3" fmla="*/ 4515025 w 5379480"/>
                  <a:gd name="connsiteY3" fmla="*/ 3262876 h 3262877"/>
                  <a:gd name="connsiteX4" fmla="*/ 4315000 w 5379480"/>
                  <a:gd name="connsiteY4" fmla="*/ 1415026 h 3262877"/>
                  <a:gd name="connsiteX5" fmla="*/ 3648250 w 5379480"/>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107473 h 3052277"/>
                  <a:gd name="connsiteX1" fmla="*/ 1028875 w 5358485"/>
                  <a:gd name="connsiteY1" fmla="*/ 1290151 h 3052277"/>
                  <a:gd name="connsiteX2" fmla="*/ 838375 w 5358485"/>
                  <a:gd name="connsiteY2" fmla="*/ 3052276 h 3052277"/>
                  <a:gd name="connsiteX3" fmla="*/ 4515025 w 5358485"/>
                  <a:gd name="connsiteY3" fmla="*/ 3052276 h 3052277"/>
                  <a:gd name="connsiteX4" fmla="*/ 4314999 w 5358485"/>
                  <a:gd name="connsiteY4" fmla="*/ 1298027 h 3052277"/>
                  <a:gd name="connsiteX5" fmla="*/ 3629863 w 5358485"/>
                  <a:gd name="connsiteY5" fmla="*/ 0 h 30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485" h="3052277">
                    <a:moveTo>
                      <a:pt x="1669044" y="107473"/>
                    </a:moveTo>
                    <a:cubicBezTo>
                      <a:pt x="1656141" y="1392672"/>
                      <a:pt x="1783807" y="1180044"/>
                      <a:pt x="1028875" y="1290151"/>
                    </a:cubicBezTo>
                    <a:cubicBezTo>
                      <a:pt x="-485701" y="1561608"/>
                      <a:pt x="-134121" y="3053425"/>
                      <a:pt x="838375" y="3052276"/>
                    </a:cubicBezTo>
                    <a:lnTo>
                      <a:pt x="4515025" y="3052276"/>
                    </a:lnTo>
                    <a:cubicBezTo>
                      <a:pt x="5547576" y="3034577"/>
                      <a:pt x="5798121" y="1545477"/>
                      <a:pt x="4314999" y="1298027"/>
                    </a:cubicBezTo>
                    <a:cubicBezTo>
                      <a:pt x="3563069" y="1199949"/>
                      <a:pt x="3657561" y="1232692"/>
                      <a:pt x="3629863" y="0"/>
                    </a:cubicBezTo>
                  </a:path>
                </a:pathLst>
              </a:custGeom>
              <a:gradFill flip="none" rotWithShape="1">
                <a:gsLst>
                  <a:gs pos="60160">
                    <a:srgbClr val="E8D1BA"/>
                  </a:gs>
                  <a:gs pos="20000">
                    <a:srgbClr val="D6AD84"/>
                  </a:gs>
                  <a:gs pos="100000">
                    <a:schemeClr val="bg1"/>
                  </a:gs>
                </a:gsLst>
                <a:lin ang="162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11" name="Freeform: Shape 10">
                <a:extLst>
                  <a:ext uri="{FF2B5EF4-FFF2-40B4-BE49-F238E27FC236}">
                    <a16:creationId xmlns:a16="http://schemas.microsoft.com/office/drawing/2014/main" id="{28C9635E-E15A-B639-F5A0-8050D9CB2F08}"/>
                  </a:ext>
                </a:extLst>
              </p:cNvPr>
              <p:cNvSpPr/>
              <p:nvPr/>
            </p:nvSpPr>
            <p:spPr>
              <a:xfrm rot="5400000">
                <a:off x="5455867" y="3279848"/>
                <a:ext cx="2664788" cy="1192738"/>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647819 w 5344233"/>
                  <a:gd name="connsiteY0" fmla="*/ 1160472 h 4105276"/>
                  <a:gd name="connsiteX1" fmla="*/ 1007650 w 5344233"/>
                  <a:gd name="connsiteY1" fmla="*/ 2343150 h 4105276"/>
                  <a:gd name="connsiteX2" fmla="*/ 817150 w 5344233"/>
                  <a:gd name="connsiteY2" fmla="*/ 4105275 h 4105276"/>
                  <a:gd name="connsiteX3" fmla="*/ 4493800 w 5344233"/>
                  <a:gd name="connsiteY3" fmla="*/ 4105275 h 4105276"/>
                  <a:gd name="connsiteX4" fmla="*/ 4293775 w 5344233"/>
                  <a:gd name="connsiteY4" fmla="*/ 2257425 h 4105276"/>
                  <a:gd name="connsiteX5" fmla="*/ 3627025 w 5344233"/>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318073 h 3262877"/>
                  <a:gd name="connsiteX1" fmla="*/ 1028875 w 5365458"/>
                  <a:gd name="connsiteY1" fmla="*/ 1500751 h 3262877"/>
                  <a:gd name="connsiteX2" fmla="*/ 838375 w 5365458"/>
                  <a:gd name="connsiteY2" fmla="*/ 3262876 h 3262877"/>
                  <a:gd name="connsiteX3" fmla="*/ 4515025 w 5365458"/>
                  <a:gd name="connsiteY3" fmla="*/ 3262876 h 3262877"/>
                  <a:gd name="connsiteX4" fmla="*/ 4315000 w 5365458"/>
                  <a:gd name="connsiteY4" fmla="*/ 1415026 h 3262877"/>
                  <a:gd name="connsiteX5" fmla="*/ 3648250 w 5365458"/>
                  <a:gd name="connsiteY5" fmla="*/ 0 h 3262877"/>
                  <a:gd name="connsiteX0" fmla="*/ 1669044 w 5379480"/>
                  <a:gd name="connsiteY0" fmla="*/ 318073 h 3262877"/>
                  <a:gd name="connsiteX1" fmla="*/ 1028875 w 5379480"/>
                  <a:gd name="connsiteY1" fmla="*/ 1500751 h 3262877"/>
                  <a:gd name="connsiteX2" fmla="*/ 838375 w 5379480"/>
                  <a:gd name="connsiteY2" fmla="*/ 3262876 h 3262877"/>
                  <a:gd name="connsiteX3" fmla="*/ 4515025 w 5379480"/>
                  <a:gd name="connsiteY3" fmla="*/ 3262876 h 3262877"/>
                  <a:gd name="connsiteX4" fmla="*/ 4315000 w 5379480"/>
                  <a:gd name="connsiteY4" fmla="*/ 1415026 h 3262877"/>
                  <a:gd name="connsiteX5" fmla="*/ 3648250 w 5379480"/>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107473 h 3052277"/>
                  <a:gd name="connsiteX1" fmla="*/ 1028875 w 5358485"/>
                  <a:gd name="connsiteY1" fmla="*/ 1290151 h 3052277"/>
                  <a:gd name="connsiteX2" fmla="*/ 838375 w 5358485"/>
                  <a:gd name="connsiteY2" fmla="*/ 3052276 h 3052277"/>
                  <a:gd name="connsiteX3" fmla="*/ 4515025 w 5358485"/>
                  <a:gd name="connsiteY3" fmla="*/ 3052276 h 3052277"/>
                  <a:gd name="connsiteX4" fmla="*/ 4314999 w 5358485"/>
                  <a:gd name="connsiteY4" fmla="*/ 1298027 h 3052277"/>
                  <a:gd name="connsiteX5" fmla="*/ 3629863 w 5358485"/>
                  <a:gd name="connsiteY5" fmla="*/ 0 h 30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485" h="3052277">
                    <a:moveTo>
                      <a:pt x="1669044" y="107473"/>
                    </a:moveTo>
                    <a:cubicBezTo>
                      <a:pt x="1656141" y="1392672"/>
                      <a:pt x="1783807" y="1180044"/>
                      <a:pt x="1028875" y="1290151"/>
                    </a:cubicBezTo>
                    <a:cubicBezTo>
                      <a:pt x="-485701" y="1561608"/>
                      <a:pt x="-134121" y="3053425"/>
                      <a:pt x="838375" y="3052276"/>
                    </a:cubicBezTo>
                    <a:lnTo>
                      <a:pt x="4515025" y="3052276"/>
                    </a:lnTo>
                    <a:cubicBezTo>
                      <a:pt x="5547576" y="3034577"/>
                      <a:pt x="5798121" y="1545477"/>
                      <a:pt x="4314999" y="1298027"/>
                    </a:cubicBezTo>
                    <a:cubicBezTo>
                      <a:pt x="3563069" y="1199949"/>
                      <a:pt x="3657561" y="1232692"/>
                      <a:pt x="3629863" y="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500"/>
              </a:p>
            </p:txBody>
          </p:sp>
        </p:grpSp>
        <p:sp>
          <p:nvSpPr>
            <p:cNvPr id="6" name="Isosceles Triangle 5">
              <a:extLst>
                <a:ext uri="{FF2B5EF4-FFF2-40B4-BE49-F238E27FC236}">
                  <a16:creationId xmlns:a16="http://schemas.microsoft.com/office/drawing/2014/main" id="{8BB59F2F-E9FC-7DEA-E7AF-9EE59742BED5}"/>
                </a:ext>
              </a:extLst>
            </p:cNvPr>
            <p:cNvSpPr/>
            <p:nvPr/>
          </p:nvSpPr>
          <p:spPr>
            <a:xfrm rot="16200000">
              <a:off x="6166431" y="3079376"/>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7" name="Isosceles Triangle 6">
              <a:extLst>
                <a:ext uri="{FF2B5EF4-FFF2-40B4-BE49-F238E27FC236}">
                  <a16:creationId xmlns:a16="http://schemas.microsoft.com/office/drawing/2014/main" id="{88876D7B-CA60-54EA-BBCB-2D198D1D9B10}"/>
                </a:ext>
              </a:extLst>
            </p:cNvPr>
            <p:cNvSpPr/>
            <p:nvPr/>
          </p:nvSpPr>
          <p:spPr>
            <a:xfrm rot="16200000">
              <a:off x="6166431" y="3532327"/>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8" name="Isosceles Triangle 7">
              <a:extLst>
                <a:ext uri="{FF2B5EF4-FFF2-40B4-BE49-F238E27FC236}">
                  <a16:creationId xmlns:a16="http://schemas.microsoft.com/office/drawing/2014/main" id="{816D77F8-509B-4CA9-8080-E290E4B0CF11}"/>
                </a:ext>
              </a:extLst>
            </p:cNvPr>
            <p:cNvSpPr/>
            <p:nvPr/>
          </p:nvSpPr>
          <p:spPr>
            <a:xfrm rot="16200000">
              <a:off x="6166431" y="3983160"/>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9" name="Isosceles Triangle 8">
              <a:extLst>
                <a:ext uri="{FF2B5EF4-FFF2-40B4-BE49-F238E27FC236}">
                  <a16:creationId xmlns:a16="http://schemas.microsoft.com/office/drawing/2014/main" id="{AA52BD6B-95C7-8DB5-A760-48C56519CC81}"/>
                </a:ext>
              </a:extLst>
            </p:cNvPr>
            <p:cNvSpPr/>
            <p:nvPr/>
          </p:nvSpPr>
          <p:spPr>
            <a:xfrm rot="16200000">
              <a:off x="6166431" y="4436110"/>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sp>
        <p:nvSpPr>
          <p:cNvPr id="52227" name="Text Box 6">
            <a:extLst>
              <a:ext uri="{FF2B5EF4-FFF2-40B4-BE49-F238E27FC236}">
                <a16:creationId xmlns:a16="http://schemas.microsoft.com/office/drawing/2014/main" id="{2D726B4F-79CD-EE4E-C86E-CC01AC86713D}"/>
              </a:ext>
            </a:extLst>
          </p:cNvPr>
          <p:cNvSpPr txBox="1">
            <a:spLocks noChangeArrowheads="1"/>
          </p:cNvSpPr>
          <p:nvPr/>
        </p:nvSpPr>
        <p:spPr bwMode="auto">
          <a:xfrm>
            <a:off x="1538290" y="6167438"/>
            <a:ext cx="40782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500" rIns="90000" bIns="135000" anchor="b">
            <a:spAutoFit/>
          </a:bodyPr>
          <a:lstStyle>
            <a:lvl1pPr>
              <a:lnSpc>
                <a:spcPct val="120000"/>
              </a:lnSpc>
              <a:spcBef>
                <a:spcPct val="20000"/>
              </a:spcBef>
              <a:defRPr sz="3200">
                <a:solidFill>
                  <a:schemeClr val="tx1"/>
                </a:solidFill>
                <a:latin typeface="BureauGrotesqueFiveOne" charset="0"/>
                <a:ea typeface="ＭＳ Ｐゴシック" panose="020B0600070205080204" pitchFamily="34" charset="-128"/>
              </a:defRPr>
            </a:lvl1pPr>
            <a:lvl2pPr marL="742950" indent="-285750">
              <a:spcBef>
                <a:spcPct val="20000"/>
              </a:spcBef>
              <a:buClr>
                <a:schemeClr val="tx2"/>
              </a:buClr>
              <a:buFont typeface="Times New Roman" panose="02020603050405020304" pitchFamily="18" charset="0"/>
              <a:buChar char="•"/>
              <a:defRPr sz="2800">
                <a:solidFill>
                  <a:schemeClr val="tx1"/>
                </a:solidFill>
                <a:latin typeface="BureauGrotesqueFiveOne" charset="0"/>
                <a:ea typeface="ＭＳ Ｐゴシック" panose="020B0600070205080204" pitchFamily="34" charset="-128"/>
              </a:defRPr>
            </a:lvl2pPr>
            <a:lvl3pPr marL="1143000" indent="-228600">
              <a:spcBef>
                <a:spcPct val="20000"/>
              </a:spcBef>
              <a:buClr>
                <a:schemeClr val="tx2"/>
              </a:buClr>
              <a:buChar char="•"/>
              <a:defRPr sz="2400">
                <a:solidFill>
                  <a:schemeClr val="tx1"/>
                </a:solidFill>
                <a:latin typeface="BureauGrotesqueFiveOne"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BureauGrotesqueFiveOne" charset="0"/>
                <a:ea typeface="ＭＳ Ｐゴシック" panose="020B0600070205080204" pitchFamily="34" charset="-128"/>
              </a:defRPr>
            </a:lvl4pPr>
            <a:lvl5pPr marL="2057400" indent="-228600">
              <a:spcBef>
                <a:spcPct val="20000"/>
              </a:spcBef>
              <a:buClr>
                <a:schemeClr val="tx2"/>
              </a:buClr>
              <a:buChar char="–"/>
              <a:defRPr>
                <a:solidFill>
                  <a:schemeClr val="tx1"/>
                </a:solidFill>
                <a:latin typeface="BureauGrotesqueFiveOne"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a:solidFill>
                  <a:schemeClr val="tx1"/>
                </a:solidFill>
                <a:latin typeface="BureauGrotesqueFiveOne" charset="0"/>
                <a:ea typeface="ＭＳ Ｐゴシック" panose="020B0600070205080204" pitchFamily="34" charset="-128"/>
              </a:defRPr>
            </a:lvl9pPr>
          </a:lstStyle>
          <a:p>
            <a:pPr>
              <a:lnSpc>
                <a:spcPct val="100000"/>
              </a:lnSpc>
              <a:spcBef>
                <a:spcPct val="0"/>
              </a:spcBef>
            </a:pPr>
            <a:r>
              <a:rPr lang="fr-FR" altLang="en-US" sz="1200" dirty="0" err="1">
                <a:latin typeface="Arial" panose="020B0604020202020204" pitchFamily="34" charset="0"/>
                <a:cs typeface="Arial" panose="020B0604020202020204" pitchFamily="34" charset="0"/>
              </a:rPr>
              <a:t>Howes</a:t>
            </a:r>
            <a:r>
              <a:rPr lang="fr-FR" altLang="en-US" sz="1200" dirty="0">
                <a:latin typeface="Arial" panose="020B0604020202020204" pitchFamily="34" charset="0"/>
                <a:cs typeface="Arial" panose="020B0604020202020204" pitchFamily="34" charset="0"/>
              </a:rPr>
              <a:t>, </a:t>
            </a:r>
            <a:r>
              <a:rPr lang="fr-FR" altLang="en-US" sz="1200" i="1" dirty="0">
                <a:latin typeface="Arial" panose="020B0604020202020204" pitchFamily="34" charset="0"/>
                <a:cs typeface="Arial" panose="020B0604020202020204" pitchFamily="34" charset="0"/>
              </a:rPr>
              <a:t>et al. </a:t>
            </a:r>
            <a:r>
              <a:rPr lang="fr-FR" altLang="en-US" sz="1200" i="1" dirty="0" err="1">
                <a:latin typeface="Arial" panose="020B0604020202020204" pitchFamily="34" charset="0"/>
                <a:cs typeface="Arial" panose="020B0604020202020204" pitchFamily="34" charset="0"/>
              </a:rPr>
              <a:t>Curr</a:t>
            </a:r>
            <a:r>
              <a:rPr lang="fr-FR" altLang="en-US" sz="1200" i="1" dirty="0">
                <a:latin typeface="Arial" panose="020B0604020202020204" pitchFamily="34" charset="0"/>
                <a:cs typeface="Arial" panose="020B0604020202020204" pitchFamily="34" charset="0"/>
              </a:rPr>
              <a:t> </a:t>
            </a:r>
            <a:r>
              <a:rPr lang="fr-FR" altLang="en-US" sz="1200" i="1" dirty="0" err="1">
                <a:latin typeface="Arial" panose="020B0604020202020204" pitchFamily="34" charset="0"/>
                <a:cs typeface="Arial" panose="020B0604020202020204" pitchFamily="34" charset="0"/>
              </a:rPr>
              <a:t>Pharm</a:t>
            </a:r>
            <a:r>
              <a:rPr lang="fr-FR" altLang="en-US" sz="1200" i="1" dirty="0">
                <a:latin typeface="Arial" panose="020B0604020202020204" pitchFamily="34" charset="0"/>
                <a:cs typeface="Arial" panose="020B0604020202020204" pitchFamily="34" charset="0"/>
              </a:rPr>
              <a:t> Des </a:t>
            </a:r>
            <a:r>
              <a:rPr lang="fr-FR" altLang="en-US" sz="1200" dirty="0">
                <a:latin typeface="Arial" panose="020B0604020202020204" pitchFamily="34" charset="0"/>
                <a:cs typeface="Arial" panose="020B0604020202020204" pitchFamily="34" charset="0"/>
              </a:rPr>
              <a:t>2009;15:2550–2559</a:t>
            </a:r>
            <a:endParaRPr lang="en-GB" altLang="en-US" sz="1200" dirty="0">
              <a:latin typeface="Arial" panose="020B0604020202020204" pitchFamily="34" charset="0"/>
              <a:cs typeface="Arial" panose="020B0604020202020204" pitchFamily="34" charset="0"/>
            </a:endParaRPr>
          </a:p>
        </p:txBody>
      </p:sp>
      <p:sp>
        <p:nvSpPr>
          <p:cNvPr id="52228" name="TextBox 78">
            <a:extLst>
              <a:ext uri="{FF2B5EF4-FFF2-40B4-BE49-F238E27FC236}">
                <a16:creationId xmlns:a16="http://schemas.microsoft.com/office/drawing/2014/main" id="{3D1B0E1F-A7F5-A2D2-99CE-BE7FCE32816C}"/>
              </a:ext>
            </a:extLst>
          </p:cNvPr>
          <p:cNvSpPr txBox="1">
            <a:spLocks noChangeArrowheads="1"/>
          </p:cNvSpPr>
          <p:nvPr/>
        </p:nvSpPr>
        <p:spPr bwMode="auto">
          <a:xfrm>
            <a:off x="5192933" y="5649220"/>
            <a:ext cx="377539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en-US" sz="1500" dirty="0"/>
              <a:t>Antipsychotics </a:t>
            </a:r>
            <a:r>
              <a:rPr lang="en-GB" altLang="en-US" sz="1500" dirty="0" err="1"/>
              <a:t>eg</a:t>
            </a:r>
            <a:r>
              <a:rPr lang="en-GB" altLang="en-US" sz="1500" dirty="0"/>
              <a:t> olanzapine, aripiprazole</a:t>
            </a:r>
          </a:p>
        </p:txBody>
      </p:sp>
      <p:grpSp>
        <p:nvGrpSpPr>
          <p:cNvPr id="52229" name="Group 59">
            <a:extLst>
              <a:ext uri="{FF2B5EF4-FFF2-40B4-BE49-F238E27FC236}">
                <a16:creationId xmlns:a16="http://schemas.microsoft.com/office/drawing/2014/main" id="{83E9C37B-CACF-BE43-8A94-051151817217}"/>
              </a:ext>
            </a:extLst>
          </p:cNvPr>
          <p:cNvGrpSpPr>
            <a:grpSpLocks/>
          </p:cNvGrpSpPr>
          <p:nvPr/>
        </p:nvGrpSpPr>
        <p:grpSpPr bwMode="auto">
          <a:xfrm>
            <a:off x="2862263" y="2928938"/>
            <a:ext cx="1598612" cy="1993900"/>
            <a:chOff x="2698884" y="2636674"/>
            <a:chExt cx="2132329" cy="2657701"/>
          </a:xfrm>
        </p:grpSpPr>
        <p:sp>
          <p:nvSpPr>
            <p:cNvPr id="16" name="Freeform: Shape 15">
              <a:extLst>
                <a:ext uri="{FF2B5EF4-FFF2-40B4-BE49-F238E27FC236}">
                  <a16:creationId xmlns:a16="http://schemas.microsoft.com/office/drawing/2014/main" id="{1F00E81B-CB51-CC4D-6911-9026B8E665F3}"/>
                </a:ext>
              </a:extLst>
            </p:cNvPr>
            <p:cNvSpPr/>
            <p:nvPr/>
          </p:nvSpPr>
          <p:spPr>
            <a:xfrm rot="16200000">
              <a:off x="2436198" y="2899360"/>
              <a:ext cx="2657701" cy="2132329"/>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704079 w 5344233"/>
                <a:gd name="connsiteY3" fmla="*/ 4106862 h 4114801"/>
                <a:gd name="connsiteX4" fmla="*/ 4493800 w 5344233"/>
                <a:gd name="connsiteY4" fmla="*/ 4114800 h 4114801"/>
                <a:gd name="connsiteX5" fmla="*/ 4293775 w 5344233"/>
                <a:gd name="connsiteY5" fmla="*/ 2266950 h 4114801"/>
                <a:gd name="connsiteX6" fmla="*/ 3627025 w 5344233"/>
                <a:gd name="connsiteY6"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291306 w 5344233"/>
                <a:gd name="connsiteY3" fmla="*/ 4106862 h 4114801"/>
                <a:gd name="connsiteX4" fmla="*/ 3704079 w 5344233"/>
                <a:gd name="connsiteY4" fmla="*/ 4106862 h 4114801"/>
                <a:gd name="connsiteX5" fmla="*/ 4493800 w 5344233"/>
                <a:gd name="connsiteY5" fmla="*/ 4114800 h 4114801"/>
                <a:gd name="connsiteX6" fmla="*/ 4293775 w 5344233"/>
                <a:gd name="connsiteY6" fmla="*/ 2266950 h 4114801"/>
                <a:gd name="connsiteX7" fmla="*/ 3627025 w 5344233"/>
                <a:gd name="connsiteY7" fmla="*/ 9525 h 4114801"/>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06862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35024"/>
                <a:gd name="connsiteX1" fmla="*/ 1007650 w 5344233"/>
                <a:gd name="connsiteY1" fmla="*/ 2352675 h 4135024"/>
                <a:gd name="connsiteX2" fmla="*/ 817150 w 5344233"/>
                <a:gd name="connsiteY2" fmla="*/ 4114800 h 4135024"/>
                <a:gd name="connsiteX3" fmla="*/ 3298631 w 5344233"/>
                <a:gd name="connsiteY3" fmla="*/ 4135024 h 4135024"/>
                <a:gd name="connsiteX4" fmla="*/ 3704079 w 5344233"/>
                <a:gd name="connsiteY4" fmla="*/ 4120943 h 4135024"/>
                <a:gd name="connsiteX5" fmla="*/ 4493800 w 5344233"/>
                <a:gd name="connsiteY5" fmla="*/ 4114800 h 4135024"/>
                <a:gd name="connsiteX6" fmla="*/ 4293775 w 5344233"/>
                <a:gd name="connsiteY6" fmla="*/ 2266950 h 4135024"/>
                <a:gd name="connsiteX7" fmla="*/ 3627025 w 5344233"/>
                <a:gd name="connsiteY7" fmla="*/ 9525 h 4135024"/>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233" h="4120943">
                  <a:moveTo>
                    <a:pt x="1702975" y="0"/>
                  </a:moveTo>
                  <a:cubicBezTo>
                    <a:pt x="1690072" y="1285199"/>
                    <a:pt x="1725808" y="1821369"/>
                    <a:pt x="1007650" y="2352675"/>
                  </a:cubicBezTo>
                  <a:cubicBezTo>
                    <a:pt x="-451770" y="3372931"/>
                    <a:pt x="-155346" y="4115949"/>
                    <a:pt x="817150" y="4114800"/>
                  </a:cubicBezTo>
                  <a:lnTo>
                    <a:pt x="3291306" y="4120943"/>
                  </a:lnTo>
                  <a:cubicBezTo>
                    <a:pt x="3289709" y="3557702"/>
                    <a:pt x="3705673" y="3557702"/>
                    <a:pt x="3704079" y="4120943"/>
                  </a:cubicBezTo>
                  <a:lnTo>
                    <a:pt x="4493800" y="4114800"/>
                  </a:lnTo>
                  <a:cubicBezTo>
                    <a:pt x="5526351" y="4097101"/>
                    <a:pt x="5795279" y="3286599"/>
                    <a:pt x="4293775" y="2266950"/>
                  </a:cubicBezTo>
                  <a:cubicBezTo>
                    <a:pt x="3633781" y="1864670"/>
                    <a:pt x="3654722" y="961417"/>
                    <a:pt x="3627025" y="9525"/>
                  </a:cubicBezTo>
                </a:path>
              </a:pathLst>
            </a:custGeom>
            <a:gradFill flip="none" rotWithShape="1">
              <a:gsLst>
                <a:gs pos="60160">
                  <a:srgbClr val="E8D1BA"/>
                </a:gs>
                <a:gs pos="20000">
                  <a:srgbClr val="D6AD84"/>
                </a:gs>
                <a:gs pos="100000">
                  <a:schemeClr val="bg1"/>
                </a:gs>
              </a:gsLst>
              <a:lin ang="162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17" name="Freeform: Shape 16">
              <a:extLst>
                <a:ext uri="{FF2B5EF4-FFF2-40B4-BE49-F238E27FC236}">
                  <a16:creationId xmlns:a16="http://schemas.microsoft.com/office/drawing/2014/main" id="{3AF61108-63F1-B2D0-8757-28A1C8036FB0}"/>
                </a:ext>
              </a:extLst>
            </p:cNvPr>
            <p:cNvSpPr/>
            <p:nvPr/>
          </p:nvSpPr>
          <p:spPr>
            <a:xfrm rot="16200000">
              <a:off x="2436198" y="2899360"/>
              <a:ext cx="2657701" cy="2132329"/>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704079 w 5344233"/>
                <a:gd name="connsiteY3" fmla="*/ 4106862 h 4114801"/>
                <a:gd name="connsiteX4" fmla="*/ 4493800 w 5344233"/>
                <a:gd name="connsiteY4" fmla="*/ 4114800 h 4114801"/>
                <a:gd name="connsiteX5" fmla="*/ 4293775 w 5344233"/>
                <a:gd name="connsiteY5" fmla="*/ 2266950 h 4114801"/>
                <a:gd name="connsiteX6" fmla="*/ 3627025 w 5344233"/>
                <a:gd name="connsiteY6"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291306 w 5344233"/>
                <a:gd name="connsiteY3" fmla="*/ 4106862 h 4114801"/>
                <a:gd name="connsiteX4" fmla="*/ 3704079 w 5344233"/>
                <a:gd name="connsiteY4" fmla="*/ 4106862 h 4114801"/>
                <a:gd name="connsiteX5" fmla="*/ 4493800 w 5344233"/>
                <a:gd name="connsiteY5" fmla="*/ 4114800 h 4114801"/>
                <a:gd name="connsiteX6" fmla="*/ 4293775 w 5344233"/>
                <a:gd name="connsiteY6" fmla="*/ 2266950 h 4114801"/>
                <a:gd name="connsiteX7" fmla="*/ 3627025 w 5344233"/>
                <a:gd name="connsiteY7" fmla="*/ 9525 h 4114801"/>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06862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35024"/>
                <a:gd name="connsiteX1" fmla="*/ 1007650 w 5344233"/>
                <a:gd name="connsiteY1" fmla="*/ 2352675 h 4135024"/>
                <a:gd name="connsiteX2" fmla="*/ 817150 w 5344233"/>
                <a:gd name="connsiteY2" fmla="*/ 4114800 h 4135024"/>
                <a:gd name="connsiteX3" fmla="*/ 3298631 w 5344233"/>
                <a:gd name="connsiteY3" fmla="*/ 4135024 h 4135024"/>
                <a:gd name="connsiteX4" fmla="*/ 3704079 w 5344233"/>
                <a:gd name="connsiteY4" fmla="*/ 4120943 h 4135024"/>
                <a:gd name="connsiteX5" fmla="*/ 4493800 w 5344233"/>
                <a:gd name="connsiteY5" fmla="*/ 4114800 h 4135024"/>
                <a:gd name="connsiteX6" fmla="*/ 4293775 w 5344233"/>
                <a:gd name="connsiteY6" fmla="*/ 2266950 h 4135024"/>
                <a:gd name="connsiteX7" fmla="*/ 3627025 w 5344233"/>
                <a:gd name="connsiteY7" fmla="*/ 9525 h 4135024"/>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233" h="4120943">
                  <a:moveTo>
                    <a:pt x="1702975" y="0"/>
                  </a:moveTo>
                  <a:cubicBezTo>
                    <a:pt x="1690072" y="1285199"/>
                    <a:pt x="1725808" y="1821369"/>
                    <a:pt x="1007650" y="2352675"/>
                  </a:cubicBezTo>
                  <a:cubicBezTo>
                    <a:pt x="-451770" y="3372931"/>
                    <a:pt x="-155346" y="4115949"/>
                    <a:pt x="817150" y="4114800"/>
                  </a:cubicBezTo>
                  <a:lnTo>
                    <a:pt x="3291306" y="4120943"/>
                  </a:lnTo>
                  <a:cubicBezTo>
                    <a:pt x="3289709" y="3557702"/>
                    <a:pt x="3705673" y="3557702"/>
                    <a:pt x="3704079" y="4120943"/>
                  </a:cubicBezTo>
                  <a:lnTo>
                    <a:pt x="4493800" y="4114800"/>
                  </a:lnTo>
                  <a:cubicBezTo>
                    <a:pt x="5526351" y="4097101"/>
                    <a:pt x="5795279" y="3286599"/>
                    <a:pt x="4293775" y="2266950"/>
                  </a:cubicBezTo>
                  <a:cubicBezTo>
                    <a:pt x="3633781" y="1864670"/>
                    <a:pt x="3654722" y="961417"/>
                    <a:pt x="3627025" y="9525"/>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500"/>
            </a:p>
          </p:txBody>
        </p:sp>
      </p:grpSp>
      <p:grpSp>
        <p:nvGrpSpPr>
          <p:cNvPr id="52230" name="Group 56">
            <a:extLst>
              <a:ext uri="{FF2B5EF4-FFF2-40B4-BE49-F238E27FC236}">
                <a16:creationId xmlns:a16="http://schemas.microsoft.com/office/drawing/2014/main" id="{E82A66E9-E7F1-D40D-B815-0E1B63711699}"/>
              </a:ext>
            </a:extLst>
          </p:cNvPr>
          <p:cNvGrpSpPr>
            <a:grpSpLocks/>
          </p:cNvGrpSpPr>
          <p:nvPr/>
        </p:nvGrpSpPr>
        <p:grpSpPr bwMode="auto">
          <a:xfrm>
            <a:off x="4191002" y="2792413"/>
            <a:ext cx="322263" cy="322262"/>
            <a:chOff x="4469981" y="2453951"/>
            <a:chExt cx="429319" cy="429317"/>
          </a:xfrm>
        </p:grpSpPr>
        <p:sp>
          <p:nvSpPr>
            <p:cNvPr id="19" name="Oval 18">
              <a:extLst>
                <a:ext uri="{FF2B5EF4-FFF2-40B4-BE49-F238E27FC236}">
                  <a16:creationId xmlns:a16="http://schemas.microsoft.com/office/drawing/2014/main" id="{45CA406D-5B7E-312B-3053-DF265D655C9E}"/>
                </a:ext>
              </a:extLst>
            </p:cNvPr>
            <p:cNvSpPr/>
            <p:nvPr/>
          </p:nvSpPr>
          <p:spPr>
            <a:xfrm>
              <a:off x="4469981" y="2498363"/>
              <a:ext cx="384906" cy="384905"/>
            </a:xfrm>
            <a:prstGeom prst="ellipse">
              <a:avLst/>
            </a:prstGeom>
            <a:solidFill>
              <a:schemeClr val="accent1">
                <a:lumMod val="60000"/>
                <a:lumOff val="4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0" name="Oval 19">
              <a:extLst>
                <a:ext uri="{FF2B5EF4-FFF2-40B4-BE49-F238E27FC236}">
                  <a16:creationId xmlns:a16="http://schemas.microsoft.com/office/drawing/2014/main" id="{A0D54F81-DDC7-C397-B280-3459C7CC9DE8}"/>
                </a:ext>
              </a:extLst>
            </p:cNvPr>
            <p:cNvSpPr/>
            <p:nvPr/>
          </p:nvSpPr>
          <p:spPr>
            <a:xfrm>
              <a:off x="4592643" y="2453951"/>
              <a:ext cx="306657" cy="306655"/>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grpSp>
      <p:grpSp>
        <p:nvGrpSpPr>
          <p:cNvPr id="52231" name="Group 141">
            <a:extLst>
              <a:ext uri="{FF2B5EF4-FFF2-40B4-BE49-F238E27FC236}">
                <a16:creationId xmlns:a16="http://schemas.microsoft.com/office/drawing/2014/main" id="{406F63DA-B789-2E07-0B8B-7BEDD6B1D34A}"/>
              </a:ext>
            </a:extLst>
          </p:cNvPr>
          <p:cNvGrpSpPr>
            <a:grpSpLocks/>
          </p:cNvGrpSpPr>
          <p:nvPr/>
        </p:nvGrpSpPr>
        <p:grpSpPr bwMode="auto">
          <a:xfrm flipV="1">
            <a:off x="4191002" y="4745040"/>
            <a:ext cx="322263" cy="320675"/>
            <a:chOff x="4469981" y="2453951"/>
            <a:chExt cx="429319" cy="429317"/>
          </a:xfrm>
        </p:grpSpPr>
        <p:sp>
          <p:nvSpPr>
            <p:cNvPr id="22" name="Oval 21">
              <a:extLst>
                <a:ext uri="{FF2B5EF4-FFF2-40B4-BE49-F238E27FC236}">
                  <a16:creationId xmlns:a16="http://schemas.microsoft.com/office/drawing/2014/main" id="{BA564EF5-EE73-F989-7AA3-CC56E608336A}"/>
                </a:ext>
              </a:extLst>
            </p:cNvPr>
            <p:cNvSpPr/>
            <p:nvPr/>
          </p:nvSpPr>
          <p:spPr>
            <a:xfrm>
              <a:off x="4469981" y="2498584"/>
              <a:ext cx="384906" cy="384684"/>
            </a:xfrm>
            <a:prstGeom prst="ellipse">
              <a:avLst/>
            </a:prstGeom>
            <a:solidFill>
              <a:schemeClr val="accent1">
                <a:lumMod val="60000"/>
                <a:lumOff val="4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3" name="Oval 22">
              <a:extLst>
                <a:ext uri="{FF2B5EF4-FFF2-40B4-BE49-F238E27FC236}">
                  <a16:creationId xmlns:a16="http://schemas.microsoft.com/office/drawing/2014/main" id="{D1D3F151-9D39-A8EC-AD10-26FA68FE8116}"/>
                </a:ext>
              </a:extLst>
            </p:cNvPr>
            <p:cNvSpPr/>
            <p:nvPr/>
          </p:nvSpPr>
          <p:spPr>
            <a:xfrm>
              <a:off x="4592643" y="2453951"/>
              <a:ext cx="306657" cy="306048"/>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grpSp>
      <p:sp>
        <p:nvSpPr>
          <p:cNvPr id="24" name="Oval 23">
            <a:extLst>
              <a:ext uri="{FF2B5EF4-FFF2-40B4-BE49-F238E27FC236}">
                <a16:creationId xmlns:a16="http://schemas.microsoft.com/office/drawing/2014/main" id="{254F021A-44CC-7C36-2380-8F694E9FA371}"/>
              </a:ext>
            </a:extLst>
          </p:cNvPr>
          <p:cNvSpPr/>
          <p:nvPr/>
        </p:nvSpPr>
        <p:spPr>
          <a:xfrm>
            <a:off x="4021800" y="3239881"/>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5" name="Oval 24">
            <a:extLst>
              <a:ext uri="{FF2B5EF4-FFF2-40B4-BE49-F238E27FC236}">
                <a16:creationId xmlns:a16="http://schemas.microsoft.com/office/drawing/2014/main" id="{7BE07332-AD62-73A4-3A6E-936F7DC2ECFA}"/>
              </a:ext>
            </a:extLst>
          </p:cNvPr>
          <p:cNvSpPr/>
          <p:nvPr/>
        </p:nvSpPr>
        <p:spPr>
          <a:xfrm>
            <a:off x="4123424" y="3728121"/>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6" name="Oval 25">
            <a:extLst>
              <a:ext uri="{FF2B5EF4-FFF2-40B4-BE49-F238E27FC236}">
                <a16:creationId xmlns:a16="http://schemas.microsoft.com/office/drawing/2014/main" id="{75CE3BDA-004E-FD15-406A-F06BFD066293}"/>
              </a:ext>
            </a:extLst>
          </p:cNvPr>
          <p:cNvSpPr/>
          <p:nvPr/>
        </p:nvSpPr>
        <p:spPr>
          <a:xfrm>
            <a:off x="3732709" y="3700798"/>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7" name="Oval 26">
            <a:extLst>
              <a:ext uri="{FF2B5EF4-FFF2-40B4-BE49-F238E27FC236}">
                <a16:creationId xmlns:a16="http://schemas.microsoft.com/office/drawing/2014/main" id="{A49CF0E2-DB67-C35F-A347-C350FB77C40C}"/>
              </a:ext>
            </a:extLst>
          </p:cNvPr>
          <p:cNvSpPr/>
          <p:nvPr/>
        </p:nvSpPr>
        <p:spPr>
          <a:xfrm>
            <a:off x="3866591" y="3974026"/>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8" name="Oval 27">
            <a:extLst>
              <a:ext uri="{FF2B5EF4-FFF2-40B4-BE49-F238E27FC236}">
                <a16:creationId xmlns:a16="http://schemas.microsoft.com/office/drawing/2014/main" id="{6AB0FD95-5101-6CF1-8649-63E3841D2BFA}"/>
              </a:ext>
            </a:extLst>
          </p:cNvPr>
          <p:cNvSpPr/>
          <p:nvPr/>
        </p:nvSpPr>
        <p:spPr>
          <a:xfrm>
            <a:off x="3454018" y="4066923"/>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9" name="Oval 28">
            <a:extLst>
              <a:ext uri="{FF2B5EF4-FFF2-40B4-BE49-F238E27FC236}">
                <a16:creationId xmlns:a16="http://schemas.microsoft.com/office/drawing/2014/main" id="{CB730339-9515-2B72-1AED-DA314B46F5BA}"/>
              </a:ext>
            </a:extLst>
          </p:cNvPr>
          <p:cNvSpPr/>
          <p:nvPr/>
        </p:nvSpPr>
        <p:spPr>
          <a:xfrm>
            <a:off x="3790088" y="4280040"/>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0" name="Oval 29">
            <a:extLst>
              <a:ext uri="{FF2B5EF4-FFF2-40B4-BE49-F238E27FC236}">
                <a16:creationId xmlns:a16="http://schemas.microsoft.com/office/drawing/2014/main" id="{E4BA121C-F79B-1A84-60A3-6DB2037172E9}"/>
              </a:ext>
            </a:extLst>
          </p:cNvPr>
          <p:cNvSpPr/>
          <p:nvPr/>
        </p:nvSpPr>
        <p:spPr>
          <a:xfrm>
            <a:off x="3995343" y="4595589"/>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1" name="Oval 30">
            <a:extLst>
              <a:ext uri="{FF2B5EF4-FFF2-40B4-BE49-F238E27FC236}">
                <a16:creationId xmlns:a16="http://schemas.microsoft.com/office/drawing/2014/main" id="{D1A86ED8-C093-661C-FDC7-B87A2A957E7C}"/>
              </a:ext>
            </a:extLst>
          </p:cNvPr>
          <p:cNvSpPr/>
          <p:nvPr/>
        </p:nvSpPr>
        <p:spPr>
          <a:xfrm>
            <a:off x="4035184" y="4385872"/>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2" name="Oval 31">
            <a:extLst>
              <a:ext uri="{FF2B5EF4-FFF2-40B4-BE49-F238E27FC236}">
                <a16:creationId xmlns:a16="http://schemas.microsoft.com/office/drawing/2014/main" id="{ED0A72E7-55C2-B6B4-6743-3F85472B7AF5}"/>
              </a:ext>
            </a:extLst>
          </p:cNvPr>
          <p:cNvSpPr/>
          <p:nvPr/>
        </p:nvSpPr>
        <p:spPr>
          <a:xfrm>
            <a:off x="4304620" y="4163360"/>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3" name="Oval 32">
            <a:extLst>
              <a:ext uri="{FF2B5EF4-FFF2-40B4-BE49-F238E27FC236}">
                <a16:creationId xmlns:a16="http://schemas.microsoft.com/office/drawing/2014/main" id="{A8E35BD3-7F5B-62B2-EEB5-0197365657F0}"/>
              </a:ext>
            </a:extLst>
          </p:cNvPr>
          <p:cNvSpPr/>
          <p:nvPr/>
        </p:nvSpPr>
        <p:spPr>
          <a:xfrm>
            <a:off x="4301107" y="4350883"/>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4" name="Oval 33">
            <a:extLst>
              <a:ext uri="{FF2B5EF4-FFF2-40B4-BE49-F238E27FC236}">
                <a16:creationId xmlns:a16="http://schemas.microsoft.com/office/drawing/2014/main" id="{17F3C73C-4D7E-D3E1-A56F-6206AE2F1D22}"/>
              </a:ext>
            </a:extLst>
          </p:cNvPr>
          <p:cNvSpPr/>
          <p:nvPr/>
        </p:nvSpPr>
        <p:spPr>
          <a:xfrm>
            <a:off x="4291374" y="3518182"/>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5" name="Oval 34">
            <a:extLst>
              <a:ext uri="{FF2B5EF4-FFF2-40B4-BE49-F238E27FC236}">
                <a16:creationId xmlns:a16="http://schemas.microsoft.com/office/drawing/2014/main" id="{43666184-15FD-1591-8589-3945CB61B891}"/>
              </a:ext>
            </a:extLst>
          </p:cNvPr>
          <p:cNvSpPr/>
          <p:nvPr/>
        </p:nvSpPr>
        <p:spPr>
          <a:xfrm>
            <a:off x="4375350" y="3707126"/>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6" name="Oval 35">
            <a:extLst>
              <a:ext uri="{FF2B5EF4-FFF2-40B4-BE49-F238E27FC236}">
                <a16:creationId xmlns:a16="http://schemas.microsoft.com/office/drawing/2014/main" id="{219A91E2-1A96-AA7F-C93F-51DB64876C86}"/>
              </a:ext>
            </a:extLst>
          </p:cNvPr>
          <p:cNvSpPr/>
          <p:nvPr/>
        </p:nvSpPr>
        <p:spPr>
          <a:xfrm>
            <a:off x="4312368" y="3875077"/>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7" name="Oval 36">
            <a:extLst>
              <a:ext uri="{FF2B5EF4-FFF2-40B4-BE49-F238E27FC236}">
                <a16:creationId xmlns:a16="http://schemas.microsoft.com/office/drawing/2014/main" id="{D913E0B8-2BD9-1D32-5165-E60D97D8730A}"/>
              </a:ext>
            </a:extLst>
          </p:cNvPr>
          <p:cNvSpPr/>
          <p:nvPr/>
        </p:nvSpPr>
        <p:spPr>
          <a:xfrm>
            <a:off x="4371699" y="3134911"/>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52274" name="TextBox 165">
            <a:extLst>
              <a:ext uri="{FF2B5EF4-FFF2-40B4-BE49-F238E27FC236}">
                <a16:creationId xmlns:a16="http://schemas.microsoft.com/office/drawing/2014/main" id="{E04871E6-0F8E-E54D-99F4-8F8331011376}"/>
              </a:ext>
            </a:extLst>
          </p:cNvPr>
          <p:cNvSpPr txBox="1">
            <a:spLocks noChangeArrowheads="1"/>
          </p:cNvSpPr>
          <p:nvPr/>
        </p:nvSpPr>
        <p:spPr bwMode="auto">
          <a:xfrm>
            <a:off x="4730752" y="2120985"/>
            <a:ext cx="10647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en-US" sz="1500"/>
              <a:t>Dopamine</a:t>
            </a:r>
            <a:br>
              <a:rPr lang="en-GB" altLang="en-US" sz="1500"/>
            </a:br>
            <a:r>
              <a:rPr lang="en-GB" altLang="en-US" sz="1500"/>
              <a:t>release</a:t>
            </a:r>
          </a:p>
        </p:txBody>
      </p:sp>
      <p:sp>
        <p:nvSpPr>
          <p:cNvPr id="39" name="Arrow: Up 38">
            <a:extLst>
              <a:ext uri="{FF2B5EF4-FFF2-40B4-BE49-F238E27FC236}">
                <a16:creationId xmlns:a16="http://schemas.microsoft.com/office/drawing/2014/main" id="{3B2F7A4C-27F0-6E4A-1F71-AF13BFBFEF9A}"/>
              </a:ext>
            </a:extLst>
          </p:cNvPr>
          <p:cNvSpPr/>
          <p:nvPr/>
        </p:nvSpPr>
        <p:spPr>
          <a:xfrm>
            <a:off x="4373563" y="2058988"/>
            <a:ext cx="322262" cy="595312"/>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52276" name="TextBox 167">
            <a:extLst>
              <a:ext uri="{FF2B5EF4-FFF2-40B4-BE49-F238E27FC236}">
                <a16:creationId xmlns:a16="http://schemas.microsoft.com/office/drawing/2014/main" id="{881936E9-10B4-7B67-F594-FCC3476CA737}"/>
              </a:ext>
            </a:extLst>
          </p:cNvPr>
          <p:cNvSpPr txBox="1">
            <a:spLocks noChangeArrowheads="1"/>
          </p:cNvSpPr>
          <p:nvPr/>
        </p:nvSpPr>
        <p:spPr bwMode="auto">
          <a:xfrm>
            <a:off x="2954340" y="2346518"/>
            <a:ext cx="106471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en-US" sz="1500"/>
              <a:t>Dopamine</a:t>
            </a:r>
            <a:br>
              <a:rPr lang="en-GB" altLang="en-US" sz="1500"/>
            </a:br>
            <a:r>
              <a:rPr lang="en-GB" altLang="en-US" sz="1500"/>
              <a:t>synthesis</a:t>
            </a:r>
            <a:br>
              <a:rPr lang="en-GB" altLang="en-US" sz="1500"/>
            </a:br>
            <a:r>
              <a:rPr lang="en-GB" altLang="en-US" sz="1500"/>
              <a:t>capacity</a:t>
            </a:r>
          </a:p>
        </p:txBody>
      </p:sp>
      <p:sp>
        <p:nvSpPr>
          <p:cNvPr id="41" name="Arrow: Up 40">
            <a:extLst>
              <a:ext uri="{FF2B5EF4-FFF2-40B4-BE49-F238E27FC236}">
                <a16:creationId xmlns:a16="http://schemas.microsoft.com/office/drawing/2014/main" id="{1F8D7868-B4D2-069B-0825-89D6F81481A9}"/>
              </a:ext>
            </a:extLst>
          </p:cNvPr>
          <p:cNvSpPr/>
          <p:nvPr/>
        </p:nvSpPr>
        <p:spPr>
          <a:xfrm>
            <a:off x="2597152" y="2389190"/>
            <a:ext cx="322263" cy="593725"/>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42" name="Oval 41">
            <a:extLst>
              <a:ext uri="{FF2B5EF4-FFF2-40B4-BE49-F238E27FC236}">
                <a16:creationId xmlns:a16="http://schemas.microsoft.com/office/drawing/2014/main" id="{4684C358-193B-3B4F-AE33-BADDDD35158C}"/>
              </a:ext>
            </a:extLst>
          </p:cNvPr>
          <p:cNvSpPr/>
          <p:nvPr/>
        </p:nvSpPr>
        <p:spPr>
          <a:xfrm>
            <a:off x="4918475" y="5805114"/>
            <a:ext cx="288182" cy="288182"/>
          </a:xfrm>
          <a:prstGeom prst="ellipse">
            <a:avLst/>
          </a:prstGeom>
          <a:solidFill>
            <a:schemeClr val="accent5"/>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43" name="Oval 42">
            <a:extLst>
              <a:ext uri="{FF2B5EF4-FFF2-40B4-BE49-F238E27FC236}">
                <a16:creationId xmlns:a16="http://schemas.microsoft.com/office/drawing/2014/main" id="{64EF4F62-ED5D-697A-D574-915BA40A5F89}"/>
              </a:ext>
            </a:extLst>
          </p:cNvPr>
          <p:cNvSpPr/>
          <p:nvPr/>
        </p:nvSpPr>
        <p:spPr>
          <a:xfrm>
            <a:off x="4918475" y="5877122"/>
            <a:ext cx="288182" cy="288182"/>
          </a:xfrm>
          <a:prstGeom prst="ellipse">
            <a:avLst/>
          </a:prstGeom>
          <a:solidFill>
            <a:schemeClr val="accent5"/>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44" name="Oval 43">
            <a:extLst>
              <a:ext uri="{FF2B5EF4-FFF2-40B4-BE49-F238E27FC236}">
                <a16:creationId xmlns:a16="http://schemas.microsoft.com/office/drawing/2014/main" id="{A92AE210-0825-D27F-A384-132B36654C72}"/>
              </a:ext>
            </a:extLst>
          </p:cNvPr>
          <p:cNvSpPr/>
          <p:nvPr/>
        </p:nvSpPr>
        <p:spPr>
          <a:xfrm>
            <a:off x="4918475" y="5589090"/>
            <a:ext cx="288182" cy="288182"/>
          </a:xfrm>
          <a:prstGeom prst="ellipse">
            <a:avLst/>
          </a:prstGeom>
          <a:solidFill>
            <a:schemeClr val="accent5"/>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grpSp>
        <p:nvGrpSpPr>
          <p:cNvPr id="45" name="Group 44">
            <a:extLst>
              <a:ext uri="{FF2B5EF4-FFF2-40B4-BE49-F238E27FC236}">
                <a16:creationId xmlns:a16="http://schemas.microsoft.com/office/drawing/2014/main" id="{A7A30344-E225-71A0-92A9-768B74BFD478}"/>
              </a:ext>
            </a:extLst>
          </p:cNvPr>
          <p:cNvGrpSpPr>
            <a:grpSpLocks/>
          </p:cNvGrpSpPr>
          <p:nvPr/>
        </p:nvGrpSpPr>
        <p:grpSpPr bwMode="auto">
          <a:xfrm>
            <a:off x="6251577" y="2386051"/>
            <a:ext cx="3408363" cy="2624138"/>
            <a:chOff x="7218488" y="3358800"/>
            <a:chExt cx="4542982" cy="3499200"/>
          </a:xfrm>
        </p:grpSpPr>
        <p:sp>
          <p:nvSpPr>
            <p:cNvPr id="46" name="Arrow: Up 45">
              <a:extLst>
                <a:ext uri="{FF2B5EF4-FFF2-40B4-BE49-F238E27FC236}">
                  <a16:creationId xmlns:a16="http://schemas.microsoft.com/office/drawing/2014/main" id="{E6127E32-F132-546A-14DC-2CFB2F94CCB4}"/>
                </a:ext>
              </a:extLst>
            </p:cNvPr>
            <p:cNvSpPr/>
            <p:nvPr/>
          </p:nvSpPr>
          <p:spPr>
            <a:xfrm rot="5400000">
              <a:off x="7400369" y="4904292"/>
              <a:ext cx="429727" cy="793488"/>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nvGrpSpPr>
            <p:cNvPr id="52290" name="Group 181">
              <a:extLst>
                <a:ext uri="{FF2B5EF4-FFF2-40B4-BE49-F238E27FC236}">
                  <a16:creationId xmlns:a16="http://schemas.microsoft.com/office/drawing/2014/main" id="{0DB81214-46AE-6403-13F2-BC1B62B21444}"/>
                </a:ext>
              </a:extLst>
            </p:cNvPr>
            <p:cNvGrpSpPr>
              <a:grpSpLocks/>
            </p:cNvGrpSpPr>
            <p:nvPr/>
          </p:nvGrpSpPr>
          <p:grpSpPr bwMode="auto">
            <a:xfrm>
              <a:off x="8263890" y="3358800"/>
              <a:ext cx="3497580" cy="3499200"/>
              <a:chOff x="8229600" y="2057400"/>
              <a:chExt cx="3497580" cy="3499200"/>
            </a:xfrm>
          </p:grpSpPr>
          <p:grpSp>
            <p:nvGrpSpPr>
              <p:cNvPr id="52291" name="Group 182">
                <a:extLst>
                  <a:ext uri="{FF2B5EF4-FFF2-40B4-BE49-F238E27FC236}">
                    <a16:creationId xmlns:a16="http://schemas.microsoft.com/office/drawing/2014/main" id="{0C1E8EEF-A305-A715-77CF-C7F00FD7DA7A}"/>
                  </a:ext>
                </a:extLst>
              </p:cNvPr>
              <p:cNvGrpSpPr>
                <a:grpSpLocks/>
              </p:cNvGrpSpPr>
              <p:nvPr/>
            </p:nvGrpSpPr>
            <p:grpSpPr bwMode="auto">
              <a:xfrm>
                <a:off x="8229600" y="2057400"/>
                <a:ext cx="3497580" cy="3499200"/>
                <a:chOff x="8229600" y="2057400"/>
                <a:chExt cx="3497580" cy="3499200"/>
              </a:xfrm>
            </p:grpSpPr>
            <p:sp>
              <p:nvSpPr>
                <p:cNvPr id="50" name="Star: 5 Points 49">
                  <a:extLst>
                    <a:ext uri="{FF2B5EF4-FFF2-40B4-BE49-F238E27FC236}">
                      <a16:creationId xmlns:a16="http://schemas.microsoft.com/office/drawing/2014/main" id="{4F5C99CB-2DE8-5A47-AB32-EDB4B61E685F}"/>
                    </a:ext>
                  </a:extLst>
                </p:cNvPr>
                <p:cNvSpPr/>
                <p:nvPr/>
              </p:nvSpPr>
              <p:spPr>
                <a:xfrm>
                  <a:off x="8229485" y="2057400"/>
                  <a:ext cx="3497695" cy="3499200"/>
                </a:xfrm>
                <a:prstGeom prst="star5">
                  <a:avLst>
                    <a:gd name="adj" fmla="val 25945"/>
                    <a:gd name="hf" fmla="val 105146"/>
                    <a:gd name="vf" fmla="val 110557"/>
                  </a:avLst>
                </a:prstGeom>
                <a:solidFill>
                  <a:srgbClr val="FF00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nvGrpSpPr>
                <p:cNvPr id="52294" name="Star: 5 Points 185">
                  <a:extLst>
                    <a:ext uri="{FF2B5EF4-FFF2-40B4-BE49-F238E27FC236}">
                      <a16:creationId xmlns:a16="http://schemas.microsoft.com/office/drawing/2014/main" id="{1392A4F0-1537-D11D-D4A1-DED092950B91}"/>
                    </a:ext>
                  </a:extLst>
                </p:cNvPr>
                <p:cNvGrpSpPr>
                  <a:grpSpLocks/>
                </p:cNvGrpSpPr>
                <p:nvPr/>
              </p:nvGrpSpPr>
              <p:grpSpPr bwMode="auto">
                <a:xfrm>
                  <a:off x="7992109" y="2328756"/>
                  <a:ext cx="3606800" cy="3539067"/>
                  <a:chOff x="5334000" y="2578100"/>
                  <a:chExt cx="2705100" cy="2654300"/>
                </a:xfrm>
              </p:grpSpPr>
              <p:pic>
                <p:nvPicPr>
                  <p:cNvPr id="52295" name="Star: 5 Points 185">
                    <a:extLst>
                      <a:ext uri="{FF2B5EF4-FFF2-40B4-BE49-F238E27FC236}">
                        <a16:creationId xmlns:a16="http://schemas.microsoft.com/office/drawing/2014/main" id="{042E2BEA-EE90-736E-C830-2444A1BD2795}"/>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0" y="2578100"/>
                    <a:ext cx="27051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6" name="Text Box 71">
                    <a:extLst>
                      <a:ext uri="{FF2B5EF4-FFF2-40B4-BE49-F238E27FC236}">
                        <a16:creationId xmlns:a16="http://schemas.microsoft.com/office/drawing/2014/main" id="{849EA885-BD3E-3FAA-6D20-5D154E43FCE0}"/>
                      </a:ext>
                    </a:extLst>
                  </p:cNvPr>
                  <p:cNvSpPr txBox="1">
                    <a:spLocks noChangeArrowheads="1"/>
                  </p:cNvSpPr>
                  <p:nvPr/>
                </p:nvSpPr>
                <p:spPr bwMode="auto">
                  <a:xfrm rot="2418755">
                    <a:off x="6006998" y="3166330"/>
                    <a:ext cx="1361167" cy="136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endParaRPr lang="en-GB" altLang="en-US" sz="1500">
                      <a:solidFill>
                        <a:srgbClr val="D6F0F6"/>
                      </a:solidFill>
                      <a:latin typeface="BureauGrotesqueFiveOne" charset="0"/>
                    </a:endParaRPr>
                  </a:p>
                </p:txBody>
              </p:sp>
            </p:grpSp>
          </p:grpSp>
          <p:sp>
            <p:nvSpPr>
              <p:cNvPr id="52292" name="TextBox 183">
                <a:extLst>
                  <a:ext uri="{FF2B5EF4-FFF2-40B4-BE49-F238E27FC236}">
                    <a16:creationId xmlns:a16="http://schemas.microsoft.com/office/drawing/2014/main" id="{874B4FC3-75BC-7061-1301-3F09D729996D}"/>
                  </a:ext>
                </a:extLst>
              </p:cNvPr>
              <p:cNvSpPr txBox="1">
                <a:spLocks noChangeArrowheads="1"/>
              </p:cNvSpPr>
              <p:nvPr/>
            </p:nvSpPr>
            <p:spPr bwMode="auto">
              <a:xfrm>
                <a:off x="8904122" y="3699415"/>
                <a:ext cx="1859297" cy="51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GB" altLang="en-US" sz="2100"/>
                  <a:t>Psychosis</a:t>
                </a:r>
              </a:p>
            </p:txBody>
          </p:sp>
        </p:grpSp>
      </p:grpSp>
    </p:spTree>
    <p:extLst>
      <p:ext uri="{BB962C8B-B14F-4D97-AF65-F5344CB8AC3E}">
        <p14:creationId xmlns:p14="http://schemas.microsoft.com/office/powerpoint/2010/main" val="1564276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52 -1.11111E-6 L 0.11523 0.01597 " pathEditMode="relative" rAng="0" ptsTypes="AA">
                                      <p:cBhvr>
                                        <p:cTn id="6" dur="2000" fill="hold"/>
                                        <p:tgtEl>
                                          <p:spTgt spid="37"/>
                                        </p:tgtEl>
                                        <p:attrNameLst>
                                          <p:attrName>ppt_x</p:attrName>
                                          <p:attrName>ppt_y</p:attrName>
                                        </p:attrNameLst>
                                      </p:cBhvr>
                                      <p:rCtr x="5729" y="787"/>
                                    </p:animMotion>
                                  </p:childTnLst>
                                </p:cTn>
                              </p:par>
                              <p:par>
                                <p:cTn id="7" presetID="0" presetClass="path" presetSubtype="0" accel="50000" decel="50000" fill="hold" nodeType="withEffect">
                                  <p:stCondLst>
                                    <p:cond delay="0"/>
                                  </p:stCondLst>
                                  <p:childTnLst>
                                    <p:animMotion origin="layout" path="M -0.00039 0.00023 L 0.12487 0.0081 " pathEditMode="relative" rAng="0" ptsTypes="AA">
                                      <p:cBhvr>
                                        <p:cTn id="8" dur="2000" fill="hold"/>
                                        <p:tgtEl>
                                          <p:spTgt spid="34"/>
                                        </p:tgtEl>
                                        <p:attrNameLst>
                                          <p:attrName>ppt_x</p:attrName>
                                          <p:attrName>ppt_y</p:attrName>
                                        </p:attrNameLst>
                                      </p:cBhvr>
                                      <p:rCtr x="6263" y="394"/>
                                    </p:animMotion>
                                  </p:childTnLst>
                                </p:cTn>
                              </p:par>
                              <p:par>
                                <p:cTn id="9" presetID="0" presetClass="path" presetSubtype="0" accel="50000" decel="50000" fill="hold" nodeType="withEffect">
                                  <p:stCondLst>
                                    <p:cond delay="0"/>
                                  </p:stCondLst>
                                  <p:childTnLst>
                                    <p:animMotion origin="layout" path="M -0.00065 0.0007 L 0.11563 0.03681 " pathEditMode="relative" rAng="0" ptsTypes="AA">
                                      <p:cBhvr>
                                        <p:cTn id="10" dur="2000" fill="hold"/>
                                        <p:tgtEl>
                                          <p:spTgt spid="35"/>
                                        </p:tgtEl>
                                        <p:attrNameLst>
                                          <p:attrName>ppt_x</p:attrName>
                                          <p:attrName>ppt_y</p:attrName>
                                        </p:attrNameLst>
                                      </p:cBhvr>
                                      <p:rCtr x="5807" y="1806"/>
                                    </p:animMotion>
                                  </p:childTnLst>
                                </p:cTn>
                              </p:par>
                              <p:par>
                                <p:cTn id="11" presetID="0" presetClass="path" presetSubtype="0" accel="50000" decel="50000" fill="hold" nodeType="withEffect">
                                  <p:stCondLst>
                                    <p:cond delay="0"/>
                                  </p:stCondLst>
                                  <p:childTnLst>
                                    <p:animMotion origin="layout" path="M -0.00052 -1.11111E-6 L 0.12096 0.07083 " pathEditMode="relative" rAng="0" ptsTypes="AA">
                                      <p:cBhvr>
                                        <p:cTn id="12" dur="2000" fill="hold"/>
                                        <p:tgtEl>
                                          <p:spTgt spid="36"/>
                                        </p:tgtEl>
                                        <p:attrNameLst>
                                          <p:attrName>ppt_x</p:attrName>
                                          <p:attrName>ppt_y</p:attrName>
                                        </p:attrNameLst>
                                      </p:cBhvr>
                                      <p:rCtr x="6068" y="3542"/>
                                    </p:animMotion>
                                  </p:childTnLst>
                                </p:cTn>
                              </p:par>
                              <p:par>
                                <p:cTn id="13" presetID="0" presetClass="path" presetSubtype="0" accel="50000" decel="50000" fill="hold" nodeType="withEffect">
                                  <p:stCondLst>
                                    <p:cond delay="0"/>
                                  </p:stCondLst>
                                  <p:childTnLst>
                                    <p:animMotion origin="layout" path="M 2.5E-6 -0.00046 L 0.07278 0.04607 " pathEditMode="relative" rAng="0" ptsTypes="AA">
                                      <p:cBhvr>
                                        <p:cTn id="14" dur="2000" fill="hold"/>
                                        <p:tgtEl>
                                          <p:spTgt spid="33"/>
                                        </p:tgtEl>
                                        <p:attrNameLst>
                                          <p:attrName>ppt_x</p:attrName>
                                          <p:attrName>ppt_y</p:attrName>
                                        </p:attrNameLst>
                                      </p:cBhvr>
                                      <p:rCtr x="3633" y="2315"/>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1500"/>
                                        <p:tgtEl>
                                          <p:spTgt spid="45"/>
                                        </p:tgtEl>
                                      </p:cBhvr>
                                    </p:animEffect>
                                  </p:childTnLst>
                                </p:cTn>
                              </p:par>
                            </p:childTnLst>
                          </p:cTn>
                        </p:par>
                        <p:par>
                          <p:cTn id="20" fill="hold" nodeType="afterGroup">
                            <p:stCondLst>
                              <p:cond delay="1500"/>
                            </p:stCondLst>
                            <p:childTnLst>
                              <p:par>
                                <p:cTn id="21" presetID="0" presetClass="path" presetSubtype="0" accel="50000" decel="50000" fill="hold" nodeType="afterEffect">
                                  <p:stCondLst>
                                    <p:cond delay="0"/>
                                  </p:stCondLst>
                                  <p:childTnLst>
                                    <p:animMotion origin="layout" path="M 0.00017 0.00093 L 0.05278 -0.20069 " pathEditMode="relative" rAng="0" ptsTypes="AA">
                                      <p:cBhvr>
                                        <p:cTn id="22" dur="2000" fill="hold"/>
                                        <p:tgtEl>
                                          <p:spTgt spid="44"/>
                                        </p:tgtEl>
                                        <p:attrNameLst>
                                          <p:attrName>ppt_x</p:attrName>
                                          <p:attrName>ppt_y</p:attrName>
                                        </p:attrNameLst>
                                      </p:cBhvr>
                                      <p:rCtr x="2622" y="-10093"/>
                                    </p:animMotion>
                                  </p:childTnLst>
                                </p:cTn>
                              </p:par>
                            </p:childTnLst>
                          </p:cTn>
                        </p:par>
                        <p:par>
                          <p:cTn id="23" fill="hold" nodeType="afterGroup">
                            <p:stCondLst>
                              <p:cond delay="3500"/>
                            </p:stCondLst>
                            <p:childTnLst>
                              <p:par>
                                <p:cTn id="24" presetID="0" presetClass="path" presetSubtype="0" accel="50000" decel="50000" fill="hold" nodeType="afterEffect">
                                  <p:stCondLst>
                                    <p:cond delay="0"/>
                                  </p:stCondLst>
                                  <p:childTnLst>
                                    <p:animMotion origin="layout" path="M -0.0007 0.00093 L 0.05365 -0.39907 " pathEditMode="relative" rAng="0" ptsTypes="AA">
                                      <p:cBhvr>
                                        <p:cTn id="25" dur="2000" fill="hold"/>
                                        <p:tgtEl>
                                          <p:spTgt spid="43"/>
                                        </p:tgtEl>
                                        <p:attrNameLst>
                                          <p:attrName>ppt_x</p:attrName>
                                          <p:attrName>ppt_y</p:attrName>
                                        </p:attrNameLst>
                                      </p:cBhvr>
                                      <p:rCtr x="2708" y="-20000"/>
                                    </p:animMotion>
                                  </p:childTnLst>
                                </p:cTn>
                              </p:par>
                            </p:childTnLst>
                          </p:cTn>
                        </p:par>
                        <p:par>
                          <p:cTn id="26" fill="hold" nodeType="afterGroup">
                            <p:stCondLst>
                              <p:cond delay="5500"/>
                            </p:stCondLst>
                            <p:childTnLst>
                              <p:par>
                                <p:cTn id="27" presetID="0" presetClass="path" presetSubtype="0" accel="50000" decel="50000" fill="hold" nodeType="afterEffect">
                                  <p:stCondLst>
                                    <p:cond delay="0"/>
                                  </p:stCondLst>
                                  <p:childTnLst>
                                    <p:animMotion origin="layout" path="M -0.0007 -0.00417 L 0.05278 -0.33588 " pathEditMode="relative" rAng="0" ptsTypes="AA">
                                      <p:cBhvr>
                                        <p:cTn id="28" dur="2000" fill="hold"/>
                                        <p:tgtEl>
                                          <p:spTgt spid="42"/>
                                        </p:tgtEl>
                                        <p:attrNameLst>
                                          <p:attrName>ppt_x</p:attrName>
                                          <p:attrName>ppt_y</p:attrName>
                                        </p:attrNameLst>
                                      </p:cBhvr>
                                      <p:rCtr x="2674" y="-16597"/>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mph" presetSubtype="0" fill="hold" nodeType="clickEffect">
                                  <p:stCondLst>
                                    <p:cond delay="0"/>
                                  </p:stCondLst>
                                  <p:childTnLst>
                                    <p:animScale>
                                      <p:cBhvr>
                                        <p:cTn id="32"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281D8-A9A5-8F38-68C0-2831136EE678}"/>
            </a:ext>
          </a:extLst>
        </p:cNvPr>
        <p:cNvGrpSpPr/>
        <p:nvPr/>
      </p:nvGrpSpPr>
      <p:grpSpPr>
        <a:xfrm>
          <a:off x="0" y="0"/>
          <a:ext cx="0" cy="0"/>
          <a:chOff x="0" y="0"/>
          <a:chExt cx="0" cy="0"/>
        </a:xfrm>
      </p:grpSpPr>
      <p:sp>
        <p:nvSpPr>
          <p:cNvPr id="52225" name="Title 1">
            <a:extLst>
              <a:ext uri="{FF2B5EF4-FFF2-40B4-BE49-F238E27FC236}">
                <a16:creationId xmlns:a16="http://schemas.microsoft.com/office/drawing/2014/main" id="{C20E6C2A-25C9-E57B-C4B5-CE1EF8F2EE55}"/>
              </a:ext>
            </a:extLst>
          </p:cNvPr>
          <p:cNvSpPr>
            <a:spLocks noGrp="1" noChangeArrowheads="1"/>
          </p:cNvSpPr>
          <p:nvPr>
            <p:ph type="title"/>
          </p:nvPr>
        </p:nvSpPr>
        <p:spPr>
          <a:xfrm>
            <a:off x="1991544" y="404664"/>
            <a:ext cx="8382000" cy="1066800"/>
          </a:xfrm>
        </p:spPr>
        <p:txBody>
          <a:bodyPr>
            <a:normAutofit fontScale="90000"/>
          </a:bodyPr>
          <a:lstStyle/>
          <a:p>
            <a:r>
              <a:rPr lang="en-US" sz="2800" dirty="0" err="1">
                <a:solidFill>
                  <a:srgbClr val="FF0000"/>
                </a:solidFill>
              </a:rPr>
              <a:t>Xanomeline</a:t>
            </a:r>
            <a:r>
              <a:rPr lang="en-US" sz="2800" dirty="0">
                <a:solidFill>
                  <a:srgbClr val="FF0000"/>
                </a:solidFill>
              </a:rPr>
              <a:t> is a muscarinic agonist </a:t>
            </a:r>
            <a:r>
              <a:rPr lang="en-GB" sz="2800" dirty="0">
                <a:solidFill>
                  <a:srgbClr val="FF0000"/>
                </a:solidFill>
              </a:rPr>
              <a:t>which</a:t>
            </a:r>
            <a:r>
              <a:rPr lang="en-GB" altLang="en-US" sz="2800" dirty="0">
                <a:solidFill>
                  <a:srgbClr val="FF0000"/>
                </a:solidFill>
              </a:rPr>
              <a:t> activates GABA which inhibits glutamate release and in turn decreases dopamine synthesis</a:t>
            </a:r>
          </a:p>
        </p:txBody>
      </p:sp>
      <p:grpSp>
        <p:nvGrpSpPr>
          <p:cNvPr id="52229" name="Group 59">
            <a:extLst>
              <a:ext uri="{FF2B5EF4-FFF2-40B4-BE49-F238E27FC236}">
                <a16:creationId xmlns:a16="http://schemas.microsoft.com/office/drawing/2014/main" id="{80CD32E5-8088-4AEE-2939-9EE74738CBD7}"/>
              </a:ext>
            </a:extLst>
          </p:cNvPr>
          <p:cNvGrpSpPr>
            <a:grpSpLocks/>
          </p:cNvGrpSpPr>
          <p:nvPr/>
        </p:nvGrpSpPr>
        <p:grpSpPr bwMode="auto">
          <a:xfrm>
            <a:off x="5334727" y="2891608"/>
            <a:ext cx="1598612" cy="1993900"/>
            <a:chOff x="2698884" y="2636674"/>
            <a:chExt cx="2132329" cy="2657701"/>
          </a:xfrm>
        </p:grpSpPr>
        <p:sp>
          <p:nvSpPr>
            <p:cNvPr id="16" name="Freeform: Shape 15">
              <a:extLst>
                <a:ext uri="{FF2B5EF4-FFF2-40B4-BE49-F238E27FC236}">
                  <a16:creationId xmlns:a16="http://schemas.microsoft.com/office/drawing/2014/main" id="{D9C4786C-7C3D-75C8-2377-7A3E25028330}"/>
                </a:ext>
              </a:extLst>
            </p:cNvPr>
            <p:cNvSpPr/>
            <p:nvPr/>
          </p:nvSpPr>
          <p:spPr>
            <a:xfrm rot="16200000">
              <a:off x="2436198" y="2899360"/>
              <a:ext cx="2657701" cy="2132329"/>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704079 w 5344233"/>
                <a:gd name="connsiteY3" fmla="*/ 4106862 h 4114801"/>
                <a:gd name="connsiteX4" fmla="*/ 4493800 w 5344233"/>
                <a:gd name="connsiteY4" fmla="*/ 4114800 h 4114801"/>
                <a:gd name="connsiteX5" fmla="*/ 4293775 w 5344233"/>
                <a:gd name="connsiteY5" fmla="*/ 2266950 h 4114801"/>
                <a:gd name="connsiteX6" fmla="*/ 3627025 w 5344233"/>
                <a:gd name="connsiteY6"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291306 w 5344233"/>
                <a:gd name="connsiteY3" fmla="*/ 4106862 h 4114801"/>
                <a:gd name="connsiteX4" fmla="*/ 3704079 w 5344233"/>
                <a:gd name="connsiteY4" fmla="*/ 4106862 h 4114801"/>
                <a:gd name="connsiteX5" fmla="*/ 4493800 w 5344233"/>
                <a:gd name="connsiteY5" fmla="*/ 4114800 h 4114801"/>
                <a:gd name="connsiteX6" fmla="*/ 4293775 w 5344233"/>
                <a:gd name="connsiteY6" fmla="*/ 2266950 h 4114801"/>
                <a:gd name="connsiteX7" fmla="*/ 3627025 w 5344233"/>
                <a:gd name="connsiteY7" fmla="*/ 9525 h 4114801"/>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06862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35024"/>
                <a:gd name="connsiteX1" fmla="*/ 1007650 w 5344233"/>
                <a:gd name="connsiteY1" fmla="*/ 2352675 h 4135024"/>
                <a:gd name="connsiteX2" fmla="*/ 817150 w 5344233"/>
                <a:gd name="connsiteY2" fmla="*/ 4114800 h 4135024"/>
                <a:gd name="connsiteX3" fmla="*/ 3298631 w 5344233"/>
                <a:gd name="connsiteY3" fmla="*/ 4135024 h 4135024"/>
                <a:gd name="connsiteX4" fmla="*/ 3704079 w 5344233"/>
                <a:gd name="connsiteY4" fmla="*/ 4120943 h 4135024"/>
                <a:gd name="connsiteX5" fmla="*/ 4493800 w 5344233"/>
                <a:gd name="connsiteY5" fmla="*/ 4114800 h 4135024"/>
                <a:gd name="connsiteX6" fmla="*/ 4293775 w 5344233"/>
                <a:gd name="connsiteY6" fmla="*/ 2266950 h 4135024"/>
                <a:gd name="connsiteX7" fmla="*/ 3627025 w 5344233"/>
                <a:gd name="connsiteY7" fmla="*/ 9525 h 4135024"/>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233" h="4120943">
                  <a:moveTo>
                    <a:pt x="1702975" y="0"/>
                  </a:moveTo>
                  <a:cubicBezTo>
                    <a:pt x="1690072" y="1285199"/>
                    <a:pt x="1725808" y="1821369"/>
                    <a:pt x="1007650" y="2352675"/>
                  </a:cubicBezTo>
                  <a:cubicBezTo>
                    <a:pt x="-451770" y="3372931"/>
                    <a:pt x="-155346" y="4115949"/>
                    <a:pt x="817150" y="4114800"/>
                  </a:cubicBezTo>
                  <a:lnTo>
                    <a:pt x="3291306" y="4120943"/>
                  </a:lnTo>
                  <a:cubicBezTo>
                    <a:pt x="3289709" y="3557702"/>
                    <a:pt x="3705673" y="3557702"/>
                    <a:pt x="3704079" y="4120943"/>
                  </a:cubicBezTo>
                  <a:lnTo>
                    <a:pt x="4493800" y="4114800"/>
                  </a:lnTo>
                  <a:cubicBezTo>
                    <a:pt x="5526351" y="4097101"/>
                    <a:pt x="5795279" y="3286599"/>
                    <a:pt x="4293775" y="2266950"/>
                  </a:cubicBezTo>
                  <a:cubicBezTo>
                    <a:pt x="3633781" y="1864670"/>
                    <a:pt x="3654722" y="961417"/>
                    <a:pt x="3627025" y="9525"/>
                  </a:cubicBezTo>
                </a:path>
              </a:pathLst>
            </a:custGeom>
            <a:gradFill flip="none" rotWithShape="1">
              <a:gsLst>
                <a:gs pos="60160">
                  <a:srgbClr val="E8D1BA"/>
                </a:gs>
                <a:gs pos="20000">
                  <a:srgbClr val="D6AD84"/>
                </a:gs>
                <a:gs pos="100000">
                  <a:schemeClr val="bg1"/>
                </a:gs>
              </a:gsLst>
              <a:lin ang="162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17" name="Freeform: Shape 16">
              <a:extLst>
                <a:ext uri="{FF2B5EF4-FFF2-40B4-BE49-F238E27FC236}">
                  <a16:creationId xmlns:a16="http://schemas.microsoft.com/office/drawing/2014/main" id="{AD7D9153-AC83-5F16-D5A6-ABE242DEE939}"/>
                </a:ext>
              </a:extLst>
            </p:cNvPr>
            <p:cNvSpPr/>
            <p:nvPr/>
          </p:nvSpPr>
          <p:spPr>
            <a:xfrm rot="16200000">
              <a:off x="2436198" y="2899360"/>
              <a:ext cx="2657701" cy="2132329"/>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704079 w 5344233"/>
                <a:gd name="connsiteY3" fmla="*/ 4106862 h 4114801"/>
                <a:gd name="connsiteX4" fmla="*/ 4493800 w 5344233"/>
                <a:gd name="connsiteY4" fmla="*/ 4114800 h 4114801"/>
                <a:gd name="connsiteX5" fmla="*/ 4293775 w 5344233"/>
                <a:gd name="connsiteY5" fmla="*/ 2266950 h 4114801"/>
                <a:gd name="connsiteX6" fmla="*/ 3627025 w 5344233"/>
                <a:gd name="connsiteY6"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291306 w 5344233"/>
                <a:gd name="connsiteY3" fmla="*/ 4106862 h 4114801"/>
                <a:gd name="connsiteX4" fmla="*/ 3704079 w 5344233"/>
                <a:gd name="connsiteY4" fmla="*/ 4106862 h 4114801"/>
                <a:gd name="connsiteX5" fmla="*/ 4493800 w 5344233"/>
                <a:gd name="connsiteY5" fmla="*/ 4114800 h 4114801"/>
                <a:gd name="connsiteX6" fmla="*/ 4293775 w 5344233"/>
                <a:gd name="connsiteY6" fmla="*/ 2266950 h 4114801"/>
                <a:gd name="connsiteX7" fmla="*/ 3627025 w 5344233"/>
                <a:gd name="connsiteY7" fmla="*/ 9525 h 4114801"/>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06862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35024"/>
                <a:gd name="connsiteX1" fmla="*/ 1007650 w 5344233"/>
                <a:gd name="connsiteY1" fmla="*/ 2352675 h 4135024"/>
                <a:gd name="connsiteX2" fmla="*/ 817150 w 5344233"/>
                <a:gd name="connsiteY2" fmla="*/ 4114800 h 4135024"/>
                <a:gd name="connsiteX3" fmla="*/ 3298631 w 5344233"/>
                <a:gd name="connsiteY3" fmla="*/ 4135024 h 4135024"/>
                <a:gd name="connsiteX4" fmla="*/ 3704079 w 5344233"/>
                <a:gd name="connsiteY4" fmla="*/ 4120943 h 4135024"/>
                <a:gd name="connsiteX5" fmla="*/ 4493800 w 5344233"/>
                <a:gd name="connsiteY5" fmla="*/ 4114800 h 4135024"/>
                <a:gd name="connsiteX6" fmla="*/ 4293775 w 5344233"/>
                <a:gd name="connsiteY6" fmla="*/ 2266950 h 4135024"/>
                <a:gd name="connsiteX7" fmla="*/ 3627025 w 5344233"/>
                <a:gd name="connsiteY7" fmla="*/ 9525 h 4135024"/>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233" h="4120943">
                  <a:moveTo>
                    <a:pt x="1702975" y="0"/>
                  </a:moveTo>
                  <a:cubicBezTo>
                    <a:pt x="1690072" y="1285199"/>
                    <a:pt x="1725808" y="1821369"/>
                    <a:pt x="1007650" y="2352675"/>
                  </a:cubicBezTo>
                  <a:cubicBezTo>
                    <a:pt x="-451770" y="3372931"/>
                    <a:pt x="-155346" y="4115949"/>
                    <a:pt x="817150" y="4114800"/>
                  </a:cubicBezTo>
                  <a:lnTo>
                    <a:pt x="3291306" y="4120943"/>
                  </a:lnTo>
                  <a:cubicBezTo>
                    <a:pt x="3289709" y="3557702"/>
                    <a:pt x="3705673" y="3557702"/>
                    <a:pt x="3704079" y="4120943"/>
                  </a:cubicBezTo>
                  <a:lnTo>
                    <a:pt x="4493800" y="4114800"/>
                  </a:lnTo>
                  <a:cubicBezTo>
                    <a:pt x="5526351" y="4097101"/>
                    <a:pt x="5795279" y="3286599"/>
                    <a:pt x="4293775" y="2266950"/>
                  </a:cubicBezTo>
                  <a:cubicBezTo>
                    <a:pt x="3633781" y="1864670"/>
                    <a:pt x="3654722" y="961417"/>
                    <a:pt x="3627025" y="9525"/>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500"/>
            </a:p>
          </p:txBody>
        </p:sp>
      </p:grpSp>
      <p:sp>
        <p:nvSpPr>
          <p:cNvPr id="26" name="Oval 25">
            <a:extLst>
              <a:ext uri="{FF2B5EF4-FFF2-40B4-BE49-F238E27FC236}">
                <a16:creationId xmlns:a16="http://schemas.microsoft.com/office/drawing/2014/main" id="{600DDA23-A39E-307D-C7C0-73FD10B5F7BF}"/>
              </a:ext>
            </a:extLst>
          </p:cNvPr>
          <p:cNvSpPr/>
          <p:nvPr/>
        </p:nvSpPr>
        <p:spPr>
          <a:xfrm>
            <a:off x="3732709" y="3700798"/>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7" name="Oval 26">
            <a:extLst>
              <a:ext uri="{FF2B5EF4-FFF2-40B4-BE49-F238E27FC236}">
                <a16:creationId xmlns:a16="http://schemas.microsoft.com/office/drawing/2014/main" id="{0381FE12-93CD-BD1F-EA0D-FD0AEF80368F}"/>
              </a:ext>
            </a:extLst>
          </p:cNvPr>
          <p:cNvSpPr/>
          <p:nvPr/>
        </p:nvSpPr>
        <p:spPr>
          <a:xfrm>
            <a:off x="6476022" y="3249218"/>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2" name="Oval 31">
            <a:extLst>
              <a:ext uri="{FF2B5EF4-FFF2-40B4-BE49-F238E27FC236}">
                <a16:creationId xmlns:a16="http://schemas.microsoft.com/office/drawing/2014/main" id="{3F7012A9-F1AD-77B5-63B0-E74B201F4EA2}"/>
              </a:ext>
            </a:extLst>
          </p:cNvPr>
          <p:cNvSpPr/>
          <p:nvPr/>
        </p:nvSpPr>
        <p:spPr>
          <a:xfrm>
            <a:off x="6351989" y="4163360"/>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3" name="Oval 32">
            <a:extLst>
              <a:ext uri="{FF2B5EF4-FFF2-40B4-BE49-F238E27FC236}">
                <a16:creationId xmlns:a16="http://schemas.microsoft.com/office/drawing/2014/main" id="{6EA41C82-4D38-275A-0C98-E6850F515634}"/>
              </a:ext>
            </a:extLst>
          </p:cNvPr>
          <p:cNvSpPr/>
          <p:nvPr/>
        </p:nvSpPr>
        <p:spPr>
          <a:xfrm>
            <a:off x="7369248" y="3549981"/>
            <a:ext cx="248069" cy="187761"/>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6" name="Oval 35">
            <a:extLst>
              <a:ext uri="{FF2B5EF4-FFF2-40B4-BE49-F238E27FC236}">
                <a16:creationId xmlns:a16="http://schemas.microsoft.com/office/drawing/2014/main" id="{03A3C0FB-EF3C-951D-039F-DFEA8D99B330}"/>
              </a:ext>
            </a:extLst>
          </p:cNvPr>
          <p:cNvSpPr/>
          <p:nvPr/>
        </p:nvSpPr>
        <p:spPr>
          <a:xfrm>
            <a:off x="6227954" y="3724052"/>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52274" name="TextBox 165">
            <a:extLst>
              <a:ext uri="{FF2B5EF4-FFF2-40B4-BE49-F238E27FC236}">
                <a16:creationId xmlns:a16="http://schemas.microsoft.com/office/drawing/2014/main" id="{B4EDB6DC-5352-18AE-D0CB-62B8E350DDA5}"/>
              </a:ext>
            </a:extLst>
          </p:cNvPr>
          <p:cNvSpPr txBox="1">
            <a:spLocks noChangeArrowheads="1"/>
          </p:cNvSpPr>
          <p:nvPr/>
        </p:nvSpPr>
        <p:spPr bwMode="auto">
          <a:xfrm>
            <a:off x="7064173" y="2074784"/>
            <a:ext cx="1000595"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en-US" sz="1400" u="none" dirty="0"/>
              <a:t>Dopamine</a:t>
            </a:r>
            <a:br>
              <a:rPr lang="en-GB" altLang="en-US" sz="1400" u="none" dirty="0"/>
            </a:br>
            <a:r>
              <a:rPr lang="en-GB" altLang="en-US" sz="1400" u="none" dirty="0"/>
              <a:t>release</a:t>
            </a:r>
          </a:p>
        </p:txBody>
      </p:sp>
      <p:sp>
        <p:nvSpPr>
          <p:cNvPr id="39" name="Arrow: Up 38">
            <a:extLst>
              <a:ext uri="{FF2B5EF4-FFF2-40B4-BE49-F238E27FC236}">
                <a16:creationId xmlns:a16="http://schemas.microsoft.com/office/drawing/2014/main" id="{BBFB133B-E23A-15D9-5869-6056E2E66A28}"/>
              </a:ext>
            </a:extLst>
          </p:cNvPr>
          <p:cNvSpPr/>
          <p:nvPr/>
        </p:nvSpPr>
        <p:spPr>
          <a:xfrm rot="10800000">
            <a:off x="7369244" y="2708920"/>
            <a:ext cx="248070" cy="438720"/>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52276" name="TextBox 167">
            <a:extLst>
              <a:ext uri="{FF2B5EF4-FFF2-40B4-BE49-F238E27FC236}">
                <a16:creationId xmlns:a16="http://schemas.microsoft.com/office/drawing/2014/main" id="{FCEF3F89-E6E4-9D50-74C5-313F4770C2E6}"/>
              </a:ext>
            </a:extLst>
          </p:cNvPr>
          <p:cNvSpPr txBox="1">
            <a:spLocks noChangeArrowheads="1"/>
          </p:cNvSpPr>
          <p:nvPr/>
        </p:nvSpPr>
        <p:spPr bwMode="auto">
          <a:xfrm>
            <a:off x="2954340" y="2346518"/>
            <a:ext cx="106471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en-US" sz="1500"/>
              <a:t>Dopamine</a:t>
            </a:r>
            <a:br>
              <a:rPr lang="en-GB" altLang="en-US" sz="1500"/>
            </a:br>
            <a:r>
              <a:rPr lang="en-GB" altLang="en-US" sz="1500"/>
              <a:t>synthesis</a:t>
            </a:r>
            <a:br>
              <a:rPr lang="en-GB" altLang="en-US" sz="1500"/>
            </a:br>
            <a:r>
              <a:rPr lang="en-GB" altLang="en-US" sz="1500"/>
              <a:t>capacity</a:t>
            </a:r>
          </a:p>
        </p:txBody>
      </p:sp>
      <p:sp>
        <p:nvSpPr>
          <p:cNvPr id="41" name="Arrow: Up 40">
            <a:extLst>
              <a:ext uri="{FF2B5EF4-FFF2-40B4-BE49-F238E27FC236}">
                <a16:creationId xmlns:a16="http://schemas.microsoft.com/office/drawing/2014/main" id="{73049269-3152-442C-2300-3EFAB8FAD43C}"/>
              </a:ext>
            </a:extLst>
          </p:cNvPr>
          <p:cNvSpPr/>
          <p:nvPr/>
        </p:nvSpPr>
        <p:spPr>
          <a:xfrm>
            <a:off x="2597152" y="2389190"/>
            <a:ext cx="322263" cy="593725"/>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2" name="Rectangle 2">
            <a:extLst>
              <a:ext uri="{FF2B5EF4-FFF2-40B4-BE49-F238E27FC236}">
                <a16:creationId xmlns:a16="http://schemas.microsoft.com/office/drawing/2014/main" id="{608580F1-1F1C-FA14-350D-0C1B14315B25}"/>
              </a:ext>
            </a:extLst>
          </p:cNvPr>
          <p:cNvSpPr>
            <a:spLocks noChangeArrowheads="1"/>
          </p:cNvSpPr>
          <p:nvPr/>
        </p:nvSpPr>
        <p:spPr bwMode="auto">
          <a:xfrm>
            <a:off x="6003636"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 descr="New schizophrenia medications could signal a comeback for psychiatric drugs">
            <a:extLst>
              <a:ext uri="{FF2B5EF4-FFF2-40B4-BE49-F238E27FC236}">
                <a16:creationId xmlns:a16="http://schemas.microsoft.com/office/drawing/2014/main" id="{DF5C8CBB-B938-BCC3-DBCE-60CC518DB52A}"/>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1042516" y="1652612"/>
            <a:ext cx="5194300" cy="45847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60">
            <a:extLst>
              <a:ext uri="{FF2B5EF4-FFF2-40B4-BE49-F238E27FC236}">
                <a16:creationId xmlns:a16="http://schemas.microsoft.com/office/drawing/2014/main" id="{48F52379-5E8E-E8E2-6E86-FC993438D348}"/>
              </a:ext>
            </a:extLst>
          </p:cNvPr>
          <p:cNvGrpSpPr>
            <a:grpSpLocks/>
          </p:cNvGrpSpPr>
          <p:nvPr/>
        </p:nvGrpSpPr>
        <p:grpSpPr bwMode="auto">
          <a:xfrm>
            <a:off x="7807413" y="2954332"/>
            <a:ext cx="895350" cy="1998662"/>
            <a:chOff x="6191892" y="2543823"/>
            <a:chExt cx="1192738" cy="2664788"/>
          </a:xfrm>
        </p:grpSpPr>
        <p:grpSp>
          <p:nvGrpSpPr>
            <p:cNvPr id="4" name="Group 55">
              <a:extLst>
                <a:ext uri="{FF2B5EF4-FFF2-40B4-BE49-F238E27FC236}">
                  <a16:creationId xmlns:a16="http://schemas.microsoft.com/office/drawing/2014/main" id="{F6F763F9-6856-7D81-A202-FCF163160BC8}"/>
                </a:ext>
              </a:extLst>
            </p:cNvPr>
            <p:cNvGrpSpPr>
              <a:grpSpLocks/>
            </p:cNvGrpSpPr>
            <p:nvPr/>
          </p:nvGrpSpPr>
          <p:grpSpPr bwMode="auto">
            <a:xfrm>
              <a:off x="6191892" y="2543823"/>
              <a:ext cx="1192738" cy="2664788"/>
              <a:chOff x="6191892" y="2543823"/>
              <a:chExt cx="1192738" cy="2664788"/>
            </a:xfrm>
          </p:grpSpPr>
          <p:sp>
            <p:nvSpPr>
              <p:cNvPr id="15" name="Freeform: Shape 9">
                <a:extLst>
                  <a:ext uri="{FF2B5EF4-FFF2-40B4-BE49-F238E27FC236}">
                    <a16:creationId xmlns:a16="http://schemas.microsoft.com/office/drawing/2014/main" id="{DF2CBE55-C3AD-0DB3-F1BE-2D2F2649D5C0}"/>
                  </a:ext>
                </a:extLst>
              </p:cNvPr>
              <p:cNvSpPr/>
              <p:nvPr/>
            </p:nvSpPr>
            <p:spPr>
              <a:xfrm rot="5400000">
                <a:off x="5455867" y="3279848"/>
                <a:ext cx="2664788" cy="1192738"/>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647819 w 5344233"/>
                  <a:gd name="connsiteY0" fmla="*/ 1160472 h 4105276"/>
                  <a:gd name="connsiteX1" fmla="*/ 1007650 w 5344233"/>
                  <a:gd name="connsiteY1" fmla="*/ 2343150 h 4105276"/>
                  <a:gd name="connsiteX2" fmla="*/ 817150 w 5344233"/>
                  <a:gd name="connsiteY2" fmla="*/ 4105275 h 4105276"/>
                  <a:gd name="connsiteX3" fmla="*/ 4493800 w 5344233"/>
                  <a:gd name="connsiteY3" fmla="*/ 4105275 h 4105276"/>
                  <a:gd name="connsiteX4" fmla="*/ 4293775 w 5344233"/>
                  <a:gd name="connsiteY4" fmla="*/ 2257425 h 4105276"/>
                  <a:gd name="connsiteX5" fmla="*/ 3627025 w 5344233"/>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318073 h 3262877"/>
                  <a:gd name="connsiteX1" fmla="*/ 1028875 w 5365458"/>
                  <a:gd name="connsiteY1" fmla="*/ 1500751 h 3262877"/>
                  <a:gd name="connsiteX2" fmla="*/ 838375 w 5365458"/>
                  <a:gd name="connsiteY2" fmla="*/ 3262876 h 3262877"/>
                  <a:gd name="connsiteX3" fmla="*/ 4515025 w 5365458"/>
                  <a:gd name="connsiteY3" fmla="*/ 3262876 h 3262877"/>
                  <a:gd name="connsiteX4" fmla="*/ 4315000 w 5365458"/>
                  <a:gd name="connsiteY4" fmla="*/ 1415026 h 3262877"/>
                  <a:gd name="connsiteX5" fmla="*/ 3648250 w 5365458"/>
                  <a:gd name="connsiteY5" fmla="*/ 0 h 3262877"/>
                  <a:gd name="connsiteX0" fmla="*/ 1669044 w 5379480"/>
                  <a:gd name="connsiteY0" fmla="*/ 318073 h 3262877"/>
                  <a:gd name="connsiteX1" fmla="*/ 1028875 w 5379480"/>
                  <a:gd name="connsiteY1" fmla="*/ 1500751 h 3262877"/>
                  <a:gd name="connsiteX2" fmla="*/ 838375 w 5379480"/>
                  <a:gd name="connsiteY2" fmla="*/ 3262876 h 3262877"/>
                  <a:gd name="connsiteX3" fmla="*/ 4515025 w 5379480"/>
                  <a:gd name="connsiteY3" fmla="*/ 3262876 h 3262877"/>
                  <a:gd name="connsiteX4" fmla="*/ 4315000 w 5379480"/>
                  <a:gd name="connsiteY4" fmla="*/ 1415026 h 3262877"/>
                  <a:gd name="connsiteX5" fmla="*/ 3648250 w 5379480"/>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107473 h 3052277"/>
                  <a:gd name="connsiteX1" fmla="*/ 1028875 w 5358485"/>
                  <a:gd name="connsiteY1" fmla="*/ 1290151 h 3052277"/>
                  <a:gd name="connsiteX2" fmla="*/ 838375 w 5358485"/>
                  <a:gd name="connsiteY2" fmla="*/ 3052276 h 3052277"/>
                  <a:gd name="connsiteX3" fmla="*/ 4515025 w 5358485"/>
                  <a:gd name="connsiteY3" fmla="*/ 3052276 h 3052277"/>
                  <a:gd name="connsiteX4" fmla="*/ 4314999 w 5358485"/>
                  <a:gd name="connsiteY4" fmla="*/ 1298027 h 3052277"/>
                  <a:gd name="connsiteX5" fmla="*/ 3629863 w 5358485"/>
                  <a:gd name="connsiteY5" fmla="*/ 0 h 30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485" h="3052277">
                    <a:moveTo>
                      <a:pt x="1669044" y="107473"/>
                    </a:moveTo>
                    <a:cubicBezTo>
                      <a:pt x="1656141" y="1392672"/>
                      <a:pt x="1783807" y="1180044"/>
                      <a:pt x="1028875" y="1290151"/>
                    </a:cubicBezTo>
                    <a:cubicBezTo>
                      <a:pt x="-485701" y="1561608"/>
                      <a:pt x="-134121" y="3053425"/>
                      <a:pt x="838375" y="3052276"/>
                    </a:cubicBezTo>
                    <a:lnTo>
                      <a:pt x="4515025" y="3052276"/>
                    </a:lnTo>
                    <a:cubicBezTo>
                      <a:pt x="5547576" y="3034577"/>
                      <a:pt x="5798121" y="1545477"/>
                      <a:pt x="4314999" y="1298027"/>
                    </a:cubicBezTo>
                    <a:cubicBezTo>
                      <a:pt x="3563069" y="1199949"/>
                      <a:pt x="3657561" y="1232692"/>
                      <a:pt x="3629863" y="0"/>
                    </a:cubicBezTo>
                  </a:path>
                </a:pathLst>
              </a:custGeom>
              <a:gradFill flip="none" rotWithShape="1">
                <a:gsLst>
                  <a:gs pos="60160">
                    <a:srgbClr val="E8D1BA"/>
                  </a:gs>
                  <a:gs pos="20000">
                    <a:srgbClr val="D6AD84"/>
                  </a:gs>
                  <a:gs pos="100000">
                    <a:schemeClr val="bg1"/>
                  </a:gs>
                </a:gsLst>
                <a:lin ang="162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18" name="Freeform: Shape 10">
                <a:extLst>
                  <a:ext uri="{FF2B5EF4-FFF2-40B4-BE49-F238E27FC236}">
                    <a16:creationId xmlns:a16="http://schemas.microsoft.com/office/drawing/2014/main" id="{40E2FA23-048E-FED3-A663-A28317AF84BC}"/>
                  </a:ext>
                </a:extLst>
              </p:cNvPr>
              <p:cNvSpPr/>
              <p:nvPr/>
            </p:nvSpPr>
            <p:spPr>
              <a:xfrm rot="5400000">
                <a:off x="5455867" y="3279848"/>
                <a:ext cx="2664788" cy="1192738"/>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647819 w 5344233"/>
                  <a:gd name="connsiteY0" fmla="*/ 1160472 h 4105276"/>
                  <a:gd name="connsiteX1" fmla="*/ 1007650 w 5344233"/>
                  <a:gd name="connsiteY1" fmla="*/ 2343150 h 4105276"/>
                  <a:gd name="connsiteX2" fmla="*/ 817150 w 5344233"/>
                  <a:gd name="connsiteY2" fmla="*/ 4105275 h 4105276"/>
                  <a:gd name="connsiteX3" fmla="*/ 4493800 w 5344233"/>
                  <a:gd name="connsiteY3" fmla="*/ 4105275 h 4105276"/>
                  <a:gd name="connsiteX4" fmla="*/ 4293775 w 5344233"/>
                  <a:gd name="connsiteY4" fmla="*/ 2257425 h 4105276"/>
                  <a:gd name="connsiteX5" fmla="*/ 3627025 w 5344233"/>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318073 h 3262877"/>
                  <a:gd name="connsiteX1" fmla="*/ 1028875 w 5365458"/>
                  <a:gd name="connsiteY1" fmla="*/ 1500751 h 3262877"/>
                  <a:gd name="connsiteX2" fmla="*/ 838375 w 5365458"/>
                  <a:gd name="connsiteY2" fmla="*/ 3262876 h 3262877"/>
                  <a:gd name="connsiteX3" fmla="*/ 4515025 w 5365458"/>
                  <a:gd name="connsiteY3" fmla="*/ 3262876 h 3262877"/>
                  <a:gd name="connsiteX4" fmla="*/ 4315000 w 5365458"/>
                  <a:gd name="connsiteY4" fmla="*/ 1415026 h 3262877"/>
                  <a:gd name="connsiteX5" fmla="*/ 3648250 w 5365458"/>
                  <a:gd name="connsiteY5" fmla="*/ 0 h 3262877"/>
                  <a:gd name="connsiteX0" fmla="*/ 1669044 w 5379480"/>
                  <a:gd name="connsiteY0" fmla="*/ 318073 h 3262877"/>
                  <a:gd name="connsiteX1" fmla="*/ 1028875 w 5379480"/>
                  <a:gd name="connsiteY1" fmla="*/ 1500751 h 3262877"/>
                  <a:gd name="connsiteX2" fmla="*/ 838375 w 5379480"/>
                  <a:gd name="connsiteY2" fmla="*/ 3262876 h 3262877"/>
                  <a:gd name="connsiteX3" fmla="*/ 4515025 w 5379480"/>
                  <a:gd name="connsiteY3" fmla="*/ 3262876 h 3262877"/>
                  <a:gd name="connsiteX4" fmla="*/ 4315000 w 5379480"/>
                  <a:gd name="connsiteY4" fmla="*/ 1415026 h 3262877"/>
                  <a:gd name="connsiteX5" fmla="*/ 3648250 w 5379480"/>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107473 h 3052277"/>
                  <a:gd name="connsiteX1" fmla="*/ 1028875 w 5358485"/>
                  <a:gd name="connsiteY1" fmla="*/ 1290151 h 3052277"/>
                  <a:gd name="connsiteX2" fmla="*/ 838375 w 5358485"/>
                  <a:gd name="connsiteY2" fmla="*/ 3052276 h 3052277"/>
                  <a:gd name="connsiteX3" fmla="*/ 4515025 w 5358485"/>
                  <a:gd name="connsiteY3" fmla="*/ 3052276 h 3052277"/>
                  <a:gd name="connsiteX4" fmla="*/ 4314999 w 5358485"/>
                  <a:gd name="connsiteY4" fmla="*/ 1298027 h 3052277"/>
                  <a:gd name="connsiteX5" fmla="*/ 3629863 w 5358485"/>
                  <a:gd name="connsiteY5" fmla="*/ 0 h 30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485" h="3052277">
                    <a:moveTo>
                      <a:pt x="1669044" y="107473"/>
                    </a:moveTo>
                    <a:cubicBezTo>
                      <a:pt x="1656141" y="1392672"/>
                      <a:pt x="1783807" y="1180044"/>
                      <a:pt x="1028875" y="1290151"/>
                    </a:cubicBezTo>
                    <a:cubicBezTo>
                      <a:pt x="-485701" y="1561608"/>
                      <a:pt x="-134121" y="3053425"/>
                      <a:pt x="838375" y="3052276"/>
                    </a:cubicBezTo>
                    <a:lnTo>
                      <a:pt x="4515025" y="3052276"/>
                    </a:lnTo>
                    <a:cubicBezTo>
                      <a:pt x="5547576" y="3034577"/>
                      <a:pt x="5798121" y="1545477"/>
                      <a:pt x="4314999" y="1298027"/>
                    </a:cubicBezTo>
                    <a:cubicBezTo>
                      <a:pt x="3563069" y="1199949"/>
                      <a:pt x="3657561" y="1232692"/>
                      <a:pt x="3629863" y="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500"/>
              </a:p>
            </p:txBody>
          </p:sp>
        </p:grpSp>
        <p:sp>
          <p:nvSpPr>
            <p:cNvPr id="5" name="Isosceles Triangle 5">
              <a:extLst>
                <a:ext uri="{FF2B5EF4-FFF2-40B4-BE49-F238E27FC236}">
                  <a16:creationId xmlns:a16="http://schemas.microsoft.com/office/drawing/2014/main" id="{90EC4CF6-FBAF-6223-0F6D-0C908F7FAF2E}"/>
                </a:ext>
              </a:extLst>
            </p:cNvPr>
            <p:cNvSpPr/>
            <p:nvPr/>
          </p:nvSpPr>
          <p:spPr>
            <a:xfrm rot="16200000">
              <a:off x="6166431" y="3079376"/>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12" name="Isosceles Triangle 6">
              <a:extLst>
                <a:ext uri="{FF2B5EF4-FFF2-40B4-BE49-F238E27FC236}">
                  <a16:creationId xmlns:a16="http://schemas.microsoft.com/office/drawing/2014/main" id="{24F2E4BB-B8C6-1183-82AF-DB3796F656EC}"/>
                </a:ext>
              </a:extLst>
            </p:cNvPr>
            <p:cNvSpPr/>
            <p:nvPr/>
          </p:nvSpPr>
          <p:spPr>
            <a:xfrm rot="16200000">
              <a:off x="6166431" y="3532327"/>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13" name="Isosceles Triangle 7">
              <a:extLst>
                <a:ext uri="{FF2B5EF4-FFF2-40B4-BE49-F238E27FC236}">
                  <a16:creationId xmlns:a16="http://schemas.microsoft.com/office/drawing/2014/main" id="{627290B7-5A0B-C2A9-A398-2BEAAFE0B046}"/>
                </a:ext>
              </a:extLst>
            </p:cNvPr>
            <p:cNvSpPr/>
            <p:nvPr/>
          </p:nvSpPr>
          <p:spPr>
            <a:xfrm rot="16200000">
              <a:off x="6166431" y="3983160"/>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14" name="Isosceles Triangle 8">
              <a:extLst>
                <a:ext uri="{FF2B5EF4-FFF2-40B4-BE49-F238E27FC236}">
                  <a16:creationId xmlns:a16="http://schemas.microsoft.com/office/drawing/2014/main" id="{2A6DC83C-B642-F532-040F-6236D7D4A972}"/>
                </a:ext>
              </a:extLst>
            </p:cNvPr>
            <p:cNvSpPr/>
            <p:nvPr/>
          </p:nvSpPr>
          <p:spPr>
            <a:xfrm rot="16200000">
              <a:off x="6166431" y="4436110"/>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pic>
        <p:nvPicPr>
          <p:cNvPr id="6" name="Picture 2" descr="New schizophrenia medications could signal a comeback for psychiatric drugs">
            <a:extLst>
              <a:ext uri="{FF2B5EF4-FFF2-40B4-BE49-F238E27FC236}">
                <a16:creationId xmlns:a16="http://schemas.microsoft.com/office/drawing/2014/main" id="{C9F49D8C-8FFA-0F4F-A4AE-0D98281DC9FF}"/>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960784" y="1619462"/>
            <a:ext cx="5194300" cy="4584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E5F2737-80FC-FBB2-502D-D87C450E7A51}"/>
              </a:ext>
            </a:extLst>
          </p:cNvPr>
          <p:cNvSpPr txBox="1"/>
          <p:nvPr/>
        </p:nvSpPr>
        <p:spPr>
          <a:xfrm>
            <a:off x="5773662" y="1916834"/>
            <a:ext cx="1114426" cy="674031"/>
          </a:xfrm>
          <a:prstGeom prst="rect">
            <a:avLst/>
          </a:prstGeom>
          <a:noFill/>
        </p:spPr>
        <p:txBody>
          <a:bodyPr wrap="square">
            <a:spAutoFit/>
          </a:bodyPr>
          <a:lstStyle/>
          <a:p>
            <a:pPr>
              <a:lnSpc>
                <a:spcPct val="90000"/>
              </a:lnSpc>
            </a:pPr>
            <a:r>
              <a:rPr lang="en-GB" altLang="en-US" sz="1400" dirty="0"/>
              <a:t>Dopamine</a:t>
            </a:r>
            <a:br>
              <a:rPr lang="en-GB" altLang="en-US" sz="1400" dirty="0"/>
            </a:br>
            <a:r>
              <a:rPr lang="en-GB" altLang="en-US" sz="1400" dirty="0"/>
              <a:t>synthesis</a:t>
            </a:r>
            <a:br>
              <a:rPr lang="en-GB" altLang="en-US" sz="1400" dirty="0"/>
            </a:br>
            <a:r>
              <a:rPr lang="en-GB" altLang="en-US" sz="1400" dirty="0"/>
              <a:t>capacity</a:t>
            </a:r>
          </a:p>
        </p:txBody>
      </p:sp>
      <p:sp>
        <p:nvSpPr>
          <p:cNvPr id="19" name="Arrow: Up 38">
            <a:extLst>
              <a:ext uri="{FF2B5EF4-FFF2-40B4-BE49-F238E27FC236}">
                <a16:creationId xmlns:a16="http://schemas.microsoft.com/office/drawing/2014/main" id="{4C34F388-1F91-DE54-C0C4-D199CCEDCD1F}"/>
              </a:ext>
            </a:extLst>
          </p:cNvPr>
          <p:cNvSpPr/>
          <p:nvPr/>
        </p:nvSpPr>
        <p:spPr>
          <a:xfrm rot="10800000">
            <a:off x="6351986" y="2636912"/>
            <a:ext cx="248070" cy="438720"/>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Tree>
    <p:extLst>
      <p:ext uri="{BB962C8B-B14F-4D97-AF65-F5344CB8AC3E}">
        <p14:creationId xmlns:p14="http://schemas.microsoft.com/office/powerpoint/2010/main" val="18994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P spid="33" grpId="0" animBg="1"/>
      <p:bldP spid="36" grpId="0" animBg="1"/>
      <p:bldP spid="52274" grpId="0"/>
      <p:bldP spid="39" grpId="0" animBg="1"/>
      <p:bldP spid="11"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B6468-7CB8-AD87-9BDA-83EF1684F5D0}"/>
            </a:ext>
          </a:extLst>
        </p:cNvPr>
        <p:cNvGrpSpPr/>
        <p:nvPr/>
      </p:nvGrpSpPr>
      <p:grpSpPr>
        <a:xfrm>
          <a:off x="0" y="0"/>
          <a:ext cx="0" cy="0"/>
          <a:chOff x="0" y="0"/>
          <a:chExt cx="0" cy="0"/>
        </a:xfrm>
      </p:grpSpPr>
      <p:sp>
        <p:nvSpPr>
          <p:cNvPr id="2" name="Title 1" hidden="1">
            <a:extLst>
              <a:ext uri="{FF2B5EF4-FFF2-40B4-BE49-F238E27FC236}">
                <a16:creationId xmlns:a16="http://schemas.microsoft.com/office/drawing/2014/main" id="{169B634D-12CC-F0ED-7643-CE73606B0B74}"/>
              </a:ext>
            </a:extLst>
          </p:cNvPr>
          <p:cNvSpPr>
            <a:spLocks noGrp="1"/>
          </p:cNvSpPr>
          <p:nvPr>
            <p:ph type="title"/>
          </p:nvPr>
        </p:nvSpPr>
        <p:spPr/>
        <p:txBody>
          <a:bodyPr>
            <a:normAutofit/>
          </a:bodyPr>
          <a:lstStyle/>
          <a:p>
            <a:r>
              <a:rPr lang="en-US"/>
              <a:t>Xanomeline + Trospium Chloride Phase 2 Study: PANSS Positive Symptoms at Week 5</a:t>
            </a:r>
            <a:endParaRPr lang="en-US" dirty="0"/>
          </a:p>
        </p:txBody>
      </p:sp>
      <p:pic>
        <p:nvPicPr>
          <p:cNvPr id="3" name="Picture 2">
            <a:extLst>
              <a:ext uri="{FF2B5EF4-FFF2-40B4-BE49-F238E27FC236}">
                <a16:creationId xmlns:a16="http://schemas.microsoft.com/office/drawing/2014/main" id="{DD0A9686-99E8-134F-8B99-48C2555EBB63}"/>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24000" y="1525860"/>
            <a:ext cx="9144000" cy="5143500"/>
          </a:xfrm>
          <a:prstGeom prst="rect">
            <a:avLst/>
          </a:prstGeom>
        </p:spPr>
      </p:pic>
      <p:sp>
        <p:nvSpPr>
          <p:cNvPr id="4" name="TextBox 3">
            <a:extLst>
              <a:ext uri="{FF2B5EF4-FFF2-40B4-BE49-F238E27FC236}">
                <a16:creationId xmlns:a16="http://schemas.microsoft.com/office/drawing/2014/main" id="{A9D739F1-62BC-0871-599E-AA077E92BD09}"/>
              </a:ext>
            </a:extLst>
          </p:cNvPr>
          <p:cNvSpPr txBox="1"/>
          <p:nvPr/>
        </p:nvSpPr>
        <p:spPr>
          <a:xfrm>
            <a:off x="2572005" y="489446"/>
            <a:ext cx="7844477" cy="646331"/>
          </a:xfrm>
          <a:prstGeom prst="rect">
            <a:avLst/>
          </a:prstGeom>
          <a:solidFill>
            <a:schemeClr val="bg2"/>
          </a:solidFill>
        </p:spPr>
        <p:txBody>
          <a:bodyPr wrap="square" rtlCol="0">
            <a:spAutoFit/>
          </a:bodyPr>
          <a:lstStyle/>
          <a:p>
            <a:r>
              <a:rPr lang="en-US" dirty="0" err="1">
                <a:solidFill>
                  <a:srgbClr val="FF0000"/>
                </a:solidFill>
              </a:rPr>
              <a:t>Xanomeline</a:t>
            </a:r>
            <a:r>
              <a:rPr lang="en-US" dirty="0">
                <a:solidFill>
                  <a:srgbClr val="FF0000"/>
                </a:solidFill>
              </a:rPr>
              <a:t> causes nasty GI symptoms – these are blocked by </a:t>
            </a:r>
            <a:r>
              <a:rPr lang="en-US" dirty="0" err="1">
                <a:solidFill>
                  <a:srgbClr val="FF0000"/>
                </a:solidFill>
              </a:rPr>
              <a:t>Trospium</a:t>
            </a:r>
            <a:r>
              <a:rPr lang="en-US" dirty="0">
                <a:solidFill>
                  <a:srgbClr val="FF0000"/>
                </a:solidFill>
              </a:rPr>
              <a:t> which is a muscarinic antagonist which doesn’t cross the blood-brain barrier </a:t>
            </a:r>
          </a:p>
        </p:txBody>
      </p:sp>
      <p:pic>
        <p:nvPicPr>
          <p:cNvPr id="2050" name="Picture 2" descr="Steven Paul | Nature Reviews Drug Discovery">
            <a:extLst>
              <a:ext uri="{FF2B5EF4-FFF2-40B4-BE49-F238E27FC236}">
                <a16:creationId xmlns:a16="http://schemas.microsoft.com/office/drawing/2014/main" id="{CD6E2AEE-F4F9-95F6-216E-27B2B8194C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7714" y="345430"/>
            <a:ext cx="728945" cy="9233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0B2500-0793-79B7-8957-F871840D096D}"/>
              </a:ext>
            </a:extLst>
          </p:cNvPr>
          <p:cNvSpPr txBox="1"/>
          <p:nvPr/>
        </p:nvSpPr>
        <p:spPr>
          <a:xfrm>
            <a:off x="9065967" y="4872033"/>
            <a:ext cx="963534" cy="369332"/>
          </a:xfrm>
          <a:prstGeom prst="rect">
            <a:avLst/>
          </a:prstGeom>
          <a:noFill/>
        </p:spPr>
        <p:txBody>
          <a:bodyPr wrap="none" rtlCol="0">
            <a:spAutoFit/>
          </a:bodyPr>
          <a:lstStyle/>
          <a:p>
            <a:r>
              <a:rPr lang="en-US" dirty="0" err="1"/>
              <a:t>Cobenfy</a:t>
            </a:r>
            <a:endParaRPr lang="en-US" dirty="0"/>
          </a:p>
        </p:txBody>
      </p:sp>
    </p:spTree>
    <p:extLst>
      <p:ext uri="{BB962C8B-B14F-4D97-AF65-F5344CB8AC3E}">
        <p14:creationId xmlns:p14="http://schemas.microsoft.com/office/powerpoint/2010/main" val="47275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508E-861E-A839-AA65-F4184EC4738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3E295D-6119-B53C-8039-0DD1BD5C7A6F}"/>
              </a:ext>
            </a:extLst>
          </p:cNvPr>
          <p:cNvSpPr>
            <a:spLocks noGrp="1"/>
          </p:cNvSpPr>
          <p:nvPr>
            <p:ph idx="1"/>
          </p:nvPr>
        </p:nvSpPr>
        <p:spPr>
          <a:xfrm>
            <a:off x="2545971" y="2686233"/>
            <a:ext cx="7606553" cy="554504"/>
          </a:xfrm>
        </p:spPr>
        <p:txBody>
          <a:bodyPr>
            <a:normAutofit lnSpcReduction="10000"/>
          </a:bodyPr>
          <a:lstStyle/>
          <a:p>
            <a:r>
              <a:rPr lang="en-US" sz="3600" dirty="0">
                <a:solidFill>
                  <a:srgbClr val="FF0000"/>
                </a:solidFill>
              </a:rPr>
              <a:t>What can we learn from cardiologists?</a:t>
            </a:r>
          </a:p>
        </p:txBody>
      </p:sp>
    </p:spTree>
    <p:extLst>
      <p:ext uri="{BB962C8B-B14F-4D97-AF65-F5344CB8AC3E}">
        <p14:creationId xmlns:p14="http://schemas.microsoft.com/office/powerpoint/2010/main" val="1811364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B3C9-4587-EE0D-2D4A-BB72B3454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181C1-ED2C-E471-434F-6DC5DA158A68}"/>
              </a:ext>
            </a:extLst>
          </p:cNvPr>
          <p:cNvSpPr>
            <a:spLocks noGrp="1"/>
          </p:cNvSpPr>
          <p:nvPr>
            <p:ph type="title"/>
          </p:nvPr>
        </p:nvSpPr>
        <p:spPr>
          <a:xfrm>
            <a:off x="2265764" y="2789636"/>
            <a:ext cx="7567501" cy="45719"/>
          </a:xfrm>
        </p:spPr>
        <p:txBody>
          <a:bodyPr>
            <a:normAutofit fontScale="90000"/>
          </a:bodyPr>
          <a:lstStyle/>
          <a:p>
            <a:pPr algn="l"/>
            <a:r>
              <a:rPr lang="en-US" sz="3200" dirty="0"/>
              <a:t>The final common pathway is a  clot in a coronary artery.  The treatment involves addressing this</a:t>
            </a:r>
            <a:br>
              <a:rPr lang="en-US" sz="2400" dirty="0"/>
            </a:br>
            <a:r>
              <a:rPr lang="en-US" sz="2400" dirty="0"/>
              <a:t> </a:t>
            </a:r>
            <a:br>
              <a:rPr lang="en-US" sz="2400" dirty="0"/>
            </a:br>
            <a:br>
              <a:rPr lang="en-US" sz="2400" dirty="0"/>
            </a:br>
            <a:endParaRPr lang="en-US" sz="2400" dirty="0"/>
          </a:p>
        </p:txBody>
      </p:sp>
      <p:sp>
        <p:nvSpPr>
          <p:cNvPr id="7" name="TextBox 6">
            <a:extLst>
              <a:ext uri="{FF2B5EF4-FFF2-40B4-BE49-F238E27FC236}">
                <a16:creationId xmlns:a16="http://schemas.microsoft.com/office/drawing/2014/main" id="{C22BDA82-D4F7-3C81-C283-A498C87E60D1}"/>
              </a:ext>
            </a:extLst>
          </p:cNvPr>
          <p:cNvSpPr txBox="1"/>
          <p:nvPr/>
        </p:nvSpPr>
        <p:spPr>
          <a:xfrm>
            <a:off x="2396201" y="551582"/>
            <a:ext cx="6245056" cy="1077218"/>
          </a:xfrm>
          <a:prstGeom prst="rect">
            <a:avLst/>
          </a:prstGeom>
          <a:noFill/>
        </p:spPr>
        <p:txBody>
          <a:bodyPr wrap="square" rtlCol="0">
            <a:spAutoFit/>
          </a:bodyPr>
          <a:lstStyle/>
          <a:p>
            <a:r>
              <a:rPr lang="en-US" sz="3200" dirty="0"/>
              <a:t>An analogy with Coronary Artery Disease.</a:t>
            </a:r>
          </a:p>
        </p:txBody>
      </p:sp>
      <p:pic>
        <p:nvPicPr>
          <p:cNvPr id="3" name="Picture 2" descr="Atherosclerosis">
            <a:extLst>
              <a:ext uri="{FF2B5EF4-FFF2-40B4-BE49-F238E27FC236}">
                <a16:creationId xmlns:a16="http://schemas.microsoft.com/office/drawing/2014/main" id="{473EF83D-B465-6162-1972-2823A5E0903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57407" y="107737"/>
            <a:ext cx="2376466" cy="19011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uses of heart disease hi-res stock photography and images - Alamy">
            <a:extLst>
              <a:ext uri="{FF2B5EF4-FFF2-40B4-BE49-F238E27FC236}">
                <a16:creationId xmlns:a16="http://schemas.microsoft.com/office/drawing/2014/main" id="{AC61ECDE-C6A0-80A8-226D-D9FA7611B2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0294" y="3429654"/>
            <a:ext cx="3711083" cy="30542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FC81DD-F911-D5C2-D428-687FD530400E}"/>
              </a:ext>
            </a:extLst>
          </p:cNvPr>
          <p:cNvSpPr txBox="1"/>
          <p:nvPr/>
        </p:nvSpPr>
        <p:spPr>
          <a:xfrm>
            <a:off x="3165757" y="2830230"/>
            <a:ext cx="5146962" cy="523220"/>
          </a:xfrm>
          <a:prstGeom prst="rect">
            <a:avLst/>
          </a:prstGeom>
          <a:noFill/>
        </p:spPr>
        <p:txBody>
          <a:bodyPr wrap="square">
            <a:spAutoFit/>
          </a:bodyPr>
          <a:lstStyle/>
          <a:p>
            <a:r>
              <a:rPr lang="en-US" sz="2800" dirty="0"/>
              <a:t>but also the causes:-</a:t>
            </a:r>
          </a:p>
        </p:txBody>
      </p:sp>
      <p:sp>
        <p:nvSpPr>
          <p:cNvPr id="12" name="Rectangle 11">
            <a:extLst>
              <a:ext uri="{FF2B5EF4-FFF2-40B4-BE49-F238E27FC236}">
                <a16:creationId xmlns:a16="http://schemas.microsoft.com/office/drawing/2014/main" id="{29DF83D7-A9B6-965C-BD2F-3C0DE081D121}"/>
              </a:ext>
            </a:extLst>
          </p:cNvPr>
          <p:cNvSpPr/>
          <p:nvPr/>
        </p:nvSpPr>
        <p:spPr>
          <a:xfrm>
            <a:off x="4014355" y="6140159"/>
            <a:ext cx="4073236" cy="70788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09F0FBE2-8D6D-3FBD-C6EE-1C477E29E008}"/>
              </a:ext>
            </a:extLst>
          </p:cNvPr>
          <p:cNvSpPr txBox="1"/>
          <p:nvPr/>
        </p:nvSpPr>
        <p:spPr>
          <a:xfrm>
            <a:off x="2426487" y="6291762"/>
            <a:ext cx="7891687" cy="400110"/>
          </a:xfrm>
          <a:prstGeom prst="rect">
            <a:avLst/>
          </a:prstGeom>
          <a:noFill/>
        </p:spPr>
        <p:txBody>
          <a:bodyPr wrap="square">
            <a:spAutoFit/>
          </a:bodyPr>
          <a:lstStyle/>
          <a:p>
            <a:r>
              <a:rPr lang="en-US" sz="2000" dirty="0">
                <a:solidFill>
                  <a:srgbClr val="FF0000"/>
                </a:solidFill>
              </a:rPr>
              <a:t>We should think about treating psychosis in the same way</a:t>
            </a:r>
            <a:endParaRPr lang="en-US" dirty="0">
              <a:solidFill>
                <a:srgbClr val="FF0000"/>
              </a:solidFill>
            </a:endParaRPr>
          </a:p>
        </p:txBody>
      </p:sp>
    </p:spTree>
    <p:extLst>
      <p:ext uri="{BB962C8B-B14F-4D97-AF65-F5344CB8AC3E}">
        <p14:creationId xmlns:p14="http://schemas.microsoft.com/office/powerpoint/2010/main" val="307708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7BB10983-6C48-0B40-9265-C45549AC56F9}"/>
              </a:ext>
            </a:extLst>
          </p:cNvPr>
          <p:cNvSpPr>
            <a:spLocks noGrp="1" noChangeArrowheads="1"/>
          </p:cNvSpPr>
          <p:nvPr>
            <p:ph type="title"/>
          </p:nvPr>
        </p:nvSpPr>
        <p:spPr>
          <a:xfrm>
            <a:off x="2286000" y="620688"/>
            <a:ext cx="7620000" cy="1066800"/>
          </a:xfrm>
        </p:spPr>
        <p:txBody>
          <a:bodyPr>
            <a:normAutofit fontScale="90000"/>
          </a:bodyPr>
          <a:lstStyle/>
          <a:p>
            <a:pPr eaLnBrk="1" hangingPunct="1"/>
            <a:r>
              <a:rPr lang="en-GB" altLang="en-US" sz="4000" dirty="0">
                <a:ea typeface="ＭＳ Ｐゴシック" panose="020B0600070205080204" pitchFamily="34" charset="-128"/>
              </a:rPr>
              <a:t>Confirmed Environmental Risk Factors from Meta-analyses*</a:t>
            </a:r>
            <a:endParaRPr lang="en-GB" altLang="en-US" dirty="0">
              <a:ea typeface="ＭＳ Ｐゴシック" panose="020B0600070205080204" pitchFamily="34" charset="-128"/>
            </a:endParaRPr>
          </a:p>
        </p:txBody>
      </p:sp>
      <p:sp>
        <p:nvSpPr>
          <p:cNvPr id="368643" name="Rectangle 3">
            <a:extLst>
              <a:ext uri="{FF2B5EF4-FFF2-40B4-BE49-F238E27FC236}">
                <a16:creationId xmlns:a16="http://schemas.microsoft.com/office/drawing/2014/main" id="{2CDF16CA-10A5-594E-A670-C06C707C4221}"/>
              </a:ext>
            </a:extLst>
          </p:cNvPr>
          <p:cNvSpPr>
            <a:spLocks noGrp="1" noChangeArrowheads="1"/>
          </p:cNvSpPr>
          <p:nvPr>
            <p:ph type="body" idx="1"/>
          </p:nvPr>
        </p:nvSpPr>
        <p:spPr>
          <a:xfrm>
            <a:off x="2423592" y="2060848"/>
            <a:ext cx="8280920" cy="3610744"/>
          </a:xfrm>
        </p:spPr>
        <p:txBody>
          <a:bodyPr>
            <a:normAutofit fontScale="92500" lnSpcReduction="10000"/>
          </a:bodyPr>
          <a:lstStyle/>
          <a:p>
            <a:pPr eaLnBrk="1" hangingPunct="1"/>
            <a:r>
              <a:rPr lang="en-GB" altLang="en-US" b="1" dirty="0">
                <a:solidFill>
                  <a:srgbClr val="FF0000"/>
                </a:solidFill>
                <a:ea typeface="ＭＳ Ｐゴシック" panose="020B0600070205080204" pitchFamily="34" charset="-128"/>
              </a:rPr>
              <a:t>Neurodevelopmental Risk</a:t>
            </a:r>
          </a:p>
          <a:p>
            <a:pPr marL="0" indent="0">
              <a:buNone/>
            </a:pPr>
            <a:r>
              <a:rPr lang="en-GB" altLang="en-US" dirty="0">
                <a:ea typeface="ＭＳ Ｐゴシック" panose="020B0600070205080204" pitchFamily="34" charset="-128"/>
              </a:rPr>
              <a:t>    Obstetric Events (Davies et al, 2020).            </a:t>
            </a:r>
            <a:r>
              <a:rPr lang="en-GB" altLang="en-US" dirty="0">
                <a:solidFill>
                  <a:srgbClr val="FF0000"/>
                </a:solidFill>
                <a:ea typeface="ＭＳ Ｐゴシック" panose="020B0600070205080204" pitchFamily="34" charset="-128"/>
              </a:rPr>
              <a:t>1.5-2.0</a:t>
            </a:r>
          </a:p>
          <a:p>
            <a:pPr eaLnBrk="1" hangingPunct="1"/>
            <a:r>
              <a:rPr lang="en-GB" altLang="en-US" b="1" dirty="0">
                <a:solidFill>
                  <a:srgbClr val="FF0000"/>
                </a:solidFill>
                <a:ea typeface="ＭＳ Ｐゴシック" panose="020B0600070205080204" pitchFamily="34" charset="-128"/>
              </a:rPr>
              <a:t>Drug Abuse</a:t>
            </a:r>
            <a:endParaRPr lang="en-GB" altLang="en-US" b="1" dirty="0">
              <a:ea typeface="ＭＳ Ｐゴシック" panose="020B0600070205080204" pitchFamily="34" charset="-128"/>
            </a:endParaRPr>
          </a:p>
          <a:p>
            <a:pPr marL="0" indent="0">
              <a:buNone/>
            </a:pPr>
            <a:r>
              <a:rPr lang="en-GB" altLang="en-US" dirty="0">
                <a:ea typeface="ＭＳ Ｐゴシック" panose="020B0600070205080204" pitchFamily="34" charset="-128"/>
              </a:rPr>
              <a:t>     Cannabis Use. (Marconi et al, 2015)………….&gt;</a:t>
            </a:r>
            <a:r>
              <a:rPr lang="en-GB" altLang="en-US" dirty="0">
                <a:solidFill>
                  <a:srgbClr val="FF0000"/>
                </a:solidFill>
                <a:ea typeface="ＭＳ Ｐゴシック" panose="020B0600070205080204" pitchFamily="34" charset="-128"/>
              </a:rPr>
              <a:t>4.0 </a:t>
            </a:r>
            <a:r>
              <a:rPr lang="en-GB" altLang="en-US" dirty="0">
                <a:ea typeface="ＭＳ Ｐゴシック" panose="020B0600070205080204" pitchFamily="34" charset="-128"/>
              </a:rPr>
              <a:t>      </a:t>
            </a:r>
          </a:p>
          <a:p>
            <a:pPr eaLnBrk="1" hangingPunct="1"/>
            <a:r>
              <a:rPr lang="en-GB" altLang="en-US" b="1" dirty="0">
                <a:solidFill>
                  <a:srgbClr val="FF0000"/>
                </a:solidFill>
                <a:ea typeface="ＭＳ Ｐゴシック" panose="020B0600070205080204" pitchFamily="34" charset="-128"/>
              </a:rPr>
              <a:t>Social Adversity</a:t>
            </a:r>
          </a:p>
          <a:p>
            <a:pPr marL="0" indent="0">
              <a:buNone/>
            </a:pPr>
            <a:r>
              <a:rPr lang="en-GB" altLang="en-US" dirty="0">
                <a:ea typeface="ＭＳ Ｐゴシック" panose="020B0600070205080204" pitchFamily="34" charset="-128"/>
              </a:rPr>
              <a:t>     Migration/ethnic minority (</a:t>
            </a:r>
            <a:r>
              <a:rPr lang="en-GB" altLang="en-US" dirty="0" err="1">
                <a:ea typeface="ＭＳ Ｐゴシック" panose="020B0600070205080204" pitchFamily="34" charset="-128"/>
              </a:rPr>
              <a:t>Tortelli</a:t>
            </a:r>
            <a:r>
              <a:rPr lang="en-GB" altLang="en-US" dirty="0">
                <a:ea typeface="ＭＳ Ｐゴシック" panose="020B0600070205080204" pitchFamily="34" charset="-128"/>
              </a:rPr>
              <a:t>, 2018).   </a:t>
            </a:r>
            <a:r>
              <a:rPr lang="en-GB" altLang="en-US" dirty="0">
                <a:solidFill>
                  <a:srgbClr val="FF0000"/>
                </a:solidFill>
                <a:ea typeface="ＭＳ Ｐゴシック" panose="020B0600070205080204" pitchFamily="34" charset="-128"/>
              </a:rPr>
              <a:t>1.5-6</a:t>
            </a:r>
          </a:p>
          <a:p>
            <a:pPr marL="0" indent="0">
              <a:buNone/>
            </a:pPr>
            <a:r>
              <a:rPr lang="en-GB" altLang="en-US" dirty="0">
                <a:ea typeface="ＭＳ Ｐゴシック" panose="020B0600070205080204" pitchFamily="34" charset="-128"/>
              </a:rPr>
              <a:t>     Childhood adversity  (</a:t>
            </a:r>
            <a:r>
              <a:rPr lang="en-GB" altLang="en-US" dirty="0" err="1">
                <a:ea typeface="ＭＳ Ｐゴシック" panose="020B0600070205080204" pitchFamily="34" charset="-128"/>
              </a:rPr>
              <a:t>Varesse</a:t>
            </a:r>
            <a:r>
              <a:rPr lang="en-GB" altLang="en-US" dirty="0">
                <a:ea typeface="ＭＳ Ｐゴシック" panose="020B0600070205080204" pitchFamily="34" charset="-128"/>
              </a:rPr>
              <a:t> et al, 2012).   </a:t>
            </a:r>
            <a:r>
              <a:rPr lang="en-GB" altLang="en-US" dirty="0">
                <a:solidFill>
                  <a:srgbClr val="FF0000"/>
                </a:solidFill>
                <a:ea typeface="ＭＳ Ｐゴシック" panose="020B0600070205080204" pitchFamily="34" charset="-128"/>
              </a:rPr>
              <a:t>3.0</a:t>
            </a:r>
          </a:p>
          <a:p>
            <a:pPr marL="0" indent="0">
              <a:buNone/>
            </a:pPr>
            <a:r>
              <a:rPr lang="en-GB" altLang="en-US" dirty="0">
                <a:ea typeface="ＭＳ Ｐゴシック" panose="020B0600070205080204" pitchFamily="34" charset="-128"/>
              </a:rPr>
              <a:t>     Adverse life events (Beards et al, 2013).        </a:t>
            </a:r>
            <a:r>
              <a:rPr lang="en-GB" altLang="en-US" dirty="0">
                <a:solidFill>
                  <a:srgbClr val="FF0000"/>
                </a:solidFill>
                <a:ea typeface="ＭＳ Ｐゴシック" panose="020B0600070205080204" pitchFamily="34" charset="-128"/>
              </a:rPr>
              <a:t>3.4</a:t>
            </a:r>
          </a:p>
        </p:txBody>
      </p:sp>
      <p:sp>
        <p:nvSpPr>
          <p:cNvPr id="2" name="TextBox 1">
            <a:extLst>
              <a:ext uri="{FF2B5EF4-FFF2-40B4-BE49-F238E27FC236}">
                <a16:creationId xmlns:a16="http://schemas.microsoft.com/office/drawing/2014/main" id="{D663A70C-588F-FECE-85C2-8A652B2D92C4}"/>
              </a:ext>
            </a:extLst>
          </p:cNvPr>
          <p:cNvSpPr txBox="1"/>
          <p:nvPr/>
        </p:nvSpPr>
        <p:spPr>
          <a:xfrm>
            <a:off x="1163680" y="6289288"/>
            <a:ext cx="2210542" cy="400110"/>
          </a:xfrm>
          <a:prstGeom prst="rect">
            <a:avLst/>
          </a:prstGeom>
          <a:noFill/>
        </p:spPr>
        <p:txBody>
          <a:bodyPr wrap="none" rtlCol="0">
            <a:spAutoFit/>
          </a:bodyPr>
          <a:lstStyle/>
          <a:p>
            <a:r>
              <a:rPr lang="en-US" sz="2000" dirty="0"/>
              <a:t>*Arango et al, 2021</a:t>
            </a:r>
          </a:p>
        </p:txBody>
      </p:sp>
      <p:pic>
        <p:nvPicPr>
          <p:cNvPr id="3" name="Picture 2">
            <a:extLst>
              <a:ext uri="{FF2B5EF4-FFF2-40B4-BE49-F238E27FC236}">
                <a16:creationId xmlns:a16="http://schemas.microsoft.com/office/drawing/2014/main" id="{6066BEA7-9099-4354-BDB9-7CE8EFCD6E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0976" y="2252546"/>
            <a:ext cx="1013023" cy="67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Electricity Lightning Bolt Free Clipart Images, Art Clipart, Lightening Bolt Tattoo, Rapunzel Cake Topper, Flash Lightning Bolt, Pikachu, Fire Tattoo, Art Optical, Ancient Mythology">
            <a:extLst>
              <a:ext uri="{FF2B5EF4-FFF2-40B4-BE49-F238E27FC236}">
                <a16:creationId xmlns:a16="http://schemas.microsoft.com/office/drawing/2014/main" id="{F667A301-F308-2740-24C4-A3AA04BB4DA5}"/>
              </a:ext>
            </a:extLst>
          </p:cNvPr>
          <p:cNvPicPr>
            <a:picLocks noChangeAspect="1" noChangeArrowheads="1"/>
          </p:cNvPicPr>
          <p:nvPr/>
        </p:nvPicPr>
        <p:blipFill>
          <a:blip r:embed="rId3" r:link="rId4" cstate="screen">
            <a:extLst>
              <a:ext uri="{28A0092B-C50C-407E-A947-70E740481C1C}">
                <a14:useLocalDpi xmlns:a14="http://schemas.microsoft.com/office/drawing/2010/main"/>
              </a:ext>
            </a:extLst>
          </a:blip>
          <a:srcRect/>
          <a:stretch>
            <a:fillRect/>
          </a:stretch>
        </p:blipFill>
        <p:spPr bwMode="auto">
          <a:xfrm>
            <a:off x="1284287" y="4625709"/>
            <a:ext cx="4064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nnabis Frequently Asked Questions ...">
            <a:extLst>
              <a:ext uri="{FF2B5EF4-FFF2-40B4-BE49-F238E27FC236}">
                <a16:creationId xmlns:a16="http://schemas.microsoft.com/office/drawing/2014/main" id="{2EC8076D-56CB-DF4F-CCA5-6311FE63DF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51197" y="2927895"/>
            <a:ext cx="1782908" cy="118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295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6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4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64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4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864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864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864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8BB159-075B-C881-6EF1-88FEE52D8F76}"/>
              </a:ext>
            </a:extLst>
          </p:cNvPr>
          <p:cNvSpPr>
            <a:spLocks noGrp="1"/>
          </p:cNvSpPr>
          <p:nvPr>
            <p:ph type="title"/>
          </p:nvPr>
        </p:nvSpPr>
        <p:spPr>
          <a:xfrm>
            <a:off x="1794584" y="332658"/>
            <a:ext cx="7447173" cy="336947"/>
          </a:xfrm>
        </p:spPr>
        <p:txBody>
          <a:bodyPr>
            <a:noAutofit/>
          </a:bodyPr>
          <a:lstStyle/>
          <a:p>
            <a:r>
              <a:rPr lang="en-US" sz="3600" dirty="0"/>
              <a:t>An </a:t>
            </a:r>
            <a:r>
              <a:rPr lang="en-US" sz="3600" dirty="0" err="1"/>
              <a:t>Aetiological</a:t>
            </a:r>
            <a:r>
              <a:rPr lang="en-US" sz="3600" dirty="0"/>
              <a:t> Approach to  Psychosis</a:t>
            </a:r>
          </a:p>
        </p:txBody>
      </p:sp>
      <p:cxnSp>
        <p:nvCxnSpPr>
          <p:cNvPr id="7" name="Straight Connector 6">
            <a:extLst>
              <a:ext uri="{FF2B5EF4-FFF2-40B4-BE49-F238E27FC236}">
                <a16:creationId xmlns:a16="http://schemas.microsoft.com/office/drawing/2014/main" id="{13767B83-0971-71FC-1764-EC8DCC3D3BDA}"/>
              </a:ext>
            </a:extLst>
          </p:cNvPr>
          <p:cNvCxnSpPr>
            <a:cxnSpLocks/>
          </p:cNvCxnSpPr>
          <p:nvPr/>
        </p:nvCxnSpPr>
        <p:spPr>
          <a:xfrm>
            <a:off x="1764719" y="2481809"/>
            <a:ext cx="7596727" cy="1873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03030C-EF09-6F42-A4F9-8B6DCCE1BA77}"/>
              </a:ext>
            </a:extLst>
          </p:cNvPr>
          <p:cNvCxnSpPr>
            <a:cxnSpLocks/>
          </p:cNvCxnSpPr>
          <p:nvPr/>
        </p:nvCxnSpPr>
        <p:spPr>
          <a:xfrm>
            <a:off x="1756775" y="2486545"/>
            <a:ext cx="19504" cy="2116695"/>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B9F4EDE-CA39-ECC9-9D9B-3C8BC35563AF}"/>
              </a:ext>
            </a:extLst>
          </p:cNvPr>
          <p:cNvSpPr/>
          <p:nvPr/>
        </p:nvSpPr>
        <p:spPr>
          <a:xfrm>
            <a:off x="1374682" y="4644745"/>
            <a:ext cx="837099" cy="144740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Rare Organic Causes</a:t>
            </a:r>
          </a:p>
          <a:p>
            <a:pPr algn="ctr"/>
            <a:r>
              <a:rPr lang="en-US" sz="1200" dirty="0"/>
              <a:t>T.L.E</a:t>
            </a:r>
          </a:p>
          <a:p>
            <a:pPr algn="ctr"/>
            <a:r>
              <a:rPr lang="en-US" sz="1200" dirty="0"/>
              <a:t>NMDAR</a:t>
            </a:r>
          </a:p>
          <a:p>
            <a:pPr algn="ctr"/>
            <a:r>
              <a:rPr lang="en-US" sz="1200" dirty="0"/>
              <a:t>Ab’s</a:t>
            </a:r>
          </a:p>
        </p:txBody>
      </p:sp>
      <p:sp>
        <p:nvSpPr>
          <p:cNvPr id="16" name="Rectangle 15">
            <a:extLst>
              <a:ext uri="{FF2B5EF4-FFF2-40B4-BE49-F238E27FC236}">
                <a16:creationId xmlns:a16="http://schemas.microsoft.com/office/drawing/2014/main" id="{3391DC34-3163-5924-7D9F-8D89D561DAAA}"/>
              </a:ext>
            </a:extLst>
          </p:cNvPr>
          <p:cNvSpPr/>
          <p:nvPr/>
        </p:nvSpPr>
        <p:spPr>
          <a:xfrm>
            <a:off x="2160977" y="2777236"/>
            <a:ext cx="1993363" cy="63221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Neurodevelopmental Pathway to Psychosis</a:t>
            </a:r>
          </a:p>
        </p:txBody>
      </p:sp>
      <p:cxnSp>
        <p:nvCxnSpPr>
          <p:cNvPr id="25" name="Straight Connector 24">
            <a:extLst>
              <a:ext uri="{FF2B5EF4-FFF2-40B4-BE49-F238E27FC236}">
                <a16:creationId xmlns:a16="http://schemas.microsoft.com/office/drawing/2014/main" id="{62802FE3-4180-F90B-3BF3-81BE2915ACBB}"/>
              </a:ext>
            </a:extLst>
          </p:cNvPr>
          <p:cNvCxnSpPr>
            <a:cxnSpLocks/>
          </p:cNvCxnSpPr>
          <p:nvPr/>
        </p:nvCxnSpPr>
        <p:spPr>
          <a:xfrm>
            <a:off x="3249864" y="2497488"/>
            <a:ext cx="0" cy="27974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E446550-149C-8B78-958C-A6EF30CAC694}"/>
              </a:ext>
            </a:extLst>
          </p:cNvPr>
          <p:cNvCxnSpPr>
            <a:cxnSpLocks/>
          </p:cNvCxnSpPr>
          <p:nvPr/>
        </p:nvCxnSpPr>
        <p:spPr>
          <a:xfrm>
            <a:off x="4404923" y="2487703"/>
            <a:ext cx="3059" cy="24442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C12825B-2FED-1707-CEF5-48E4BD97A98A}"/>
              </a:ext>
            </a:extLst>
          </p:cNvPr>
          <p:cNvCxnSpPr>
            <a:cxnSpLocks/>
          </p:cNvCxnSpPr>
          <p:nvPr/>
        </p:nvCxnSpPr>
        <p:spPr>
          <a:xfrm>
            <a:off x="5543140" y="2477074"/>
            <a:ext cx="0" cy="29070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D19222CE-4081-9BA2-21DE-58877EC59391}"/>
              </a:ext>
            </a:extLst>
          </p:cNvPr>
          <p:cNvSpPr/>
          <p:nvPr/>
        </p:nvSpPr>
        <p:spPr>
          <a:xfrm>
            <a:off x="4709485" y="2747963"/>
            <a:ext cx="1565293" cy="632214"/>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Social Adversity Pathway to Psychosis</a:t>
            </a:r>
          </a:p>
        </p:txBody>
      </p:sp>
      <p:cxnSp>
        <p:nvCxnSpPr>
          <p:cNvPr id="89" name="Straight Connector 88">
            <a:extLst>
              <a:ext uri="{FF2B5EF4-FFF2-40B4-BE49-F238E27FC236}">
                <a16:creationId xmlns:a16="http://schemas.microsoft.com/office/drawing/2014/main" id="{25A75836-86BC-EE43-ACF3-51C8F2E2B968}"/>
              </a:ext>
            </a:extLst>
          </p:cNvPr>
          <p:cNvCxnSpPr>
            <a:cxnSpLocks/>
          </p:cNvCxnSpPr>
          <p:nvPr/>
        </p:nvCxnSpPr>
        <p:spPr>
          <a:xfrm>
            <a:off x="9266900" y="2498262"/>
            <a:ext cx="3059" cy="24442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3FBA0AD2-A37D-8E31-B2AD-49221CD025CE}"/>
              </a:ext>
            </a:extLst>
          </p:cNvPr>
          <p:cNvSpPr/>
          <p:nvPr/>
        </p:nvSpPr>
        <p:spPr>
          <a:xfrm>
            <a:off x="8632526" y="4941168"/>
            <a:ext cx="1130052" cy="30322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Hormonal</a:t>
            </a:r>
          </a:p>
        </p:txBody>
      </p:sp>
      <p:cxnSp>
        <p:nvCxnSpPr>
          <p:cNvPr id="93" name="Straight Connector 92">
            <a:extLst>
              <a:ext uri="{FF2B5EF4-FFF2-40B4-BE49-F238E27FC236}">
                <a16:creationId xmlns:a16="http://schemas.microsoft.com/office/drawing/2014/main" id="{AEE0FBD3-7B65-D01C-73B6-5D874249F231}"/>
              </a:ext>
            </a:extLst>
          </p:cNvPr>
          <p:cNvCxnSpPr>
            <a:cxnSpLocks/>
          </p:cNvCxnSpPr>
          <p:nvPr/>
        </p:nvCxnSpPr>
        <p:spPr>
          <a:xfrm flipH="1">
            <a:off x="8339008" y="5219664"/>
            <a:ext cx="526132" cy="29756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CFF8051-74B2-654A-5E37-6A902846A152}"/>
              </a:ext>
            </a:extLst>
          </p:cNvPr>
          <p:cNvCxnSpPr>
            <a:cxnSpLocks/>
          </p:cNvCxnSpPr>
          <p:nvPr/>
        </p:nvCxnSpPr>
        <p:spPr>
          <a:xfrm>
            <a:off x="9463227" y="5261984"/>
            <a:ext cx="271651" cy="285965"/>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41BF0460-D927-68CE-9258-08603315BDBE}"/>
              </a:ext>
            </a:extLst>
          </p:cNvPr>
          <p:cNvSpPr/>
          <p:nvPr/>
        </p:nvSpPr>
        <p:spPr>
          <a:xfrm>
            <a:off x="7863958" y="5445224"/>
            <a:ext cx="873918" cy="48727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2"/>
                </a:solidFill>
              </a:rPr>
              <a:t>Post Partum </a:t>
            </a:r>
          </a:p>
        </p:txBody>
      </p:sp>
      <p:sp>
        <p:nvSpPr>
          <p:cNvPr id="100" name="Rectangle 99">
            <a:extLst>
              <a:ext uri="{FF2B5EF4-FFF2-40B4-BE49-F238E27FC236}">
                <a16:creationId xmlns:a16="http://schemas.microsoft.com/office/drawing/2014/main" id="{50D8E68E-975A-6822-727C-6E858AACF3A4}"/>
              </a:ext>
            </a:extLst>
          </p:cNvPr>
          <p:cNvSpPr/>
          <p:nvPr/>
        </p:nvSpPr>
        <p:spPr>
          <a:xfrm>
            <a:off x="9266899" y="5612044"/>
            <a:ext cx="1130052" cy="3204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2"/>
                </a:solidFill>
              </a:rPr>
              <a:t>Menopause </a:t>
            </a:r>
          </a:p>
        </p:txBody>
      </p:sp>
      <p:cxnSp>
        <p:nvCxnSpPr>
          <p:cNvPr id="104" name="Straight Connector 103">
            <a:extLst>
              <a:ext uri="{FF2B5EF4-FFF2-40B4-BE49-F238E27FC236}">
                <a16:creationId xmlns:a16="http://schemas.microsoft.com/office/drawing/2014/main" id="{A67F2F8D-FD25-585F-E9BA-C0FE4028E4B3}"/>
              </a:ext>
            </a:extLst>
          </p:cNvPr>
          <p:cNvCxnSpPr>
            <a:cxnSpLocks/>
          </p:cNvCxnSpPr>
          <p:nvPr/>
        </p:nvCxnSpPr>
        <p:spPr>
          <a:xfrm>
            <a:off x="7173655" y="2505278"/>
            <a:ext cx="8279" cy="99897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3A6069C5-588D-38FB-C497-6597E32B44A2}"/>
              </a:ext>
            </a:extLst>
          </p:cNvPr>
          <p:cNvSpPr/>
          <p:nvPr/>
        </p:nvSpPr>
        <p:spPr>
          <a:xfrm>
            <a:off x="6742820" y="2779893"/>
            <a:ext cx="1125135" cy="63221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Affective</a:t>
            </a:r>
          </a:p>
          <a:p>
            <a:pPr algn="ctr"/>
            <a:r>
              <a:rPr lang="en-US" sz="1500" dirty="0"/>
              <a:t>Psychosis</a:t>
            </a:r>
          </a:p>
        </p:txBody>
      </p:sp>
      <p:cxnSp>
        <p:nvCxnSpPr>
          <p:cNvPr id="112" name="Straight Connector 111">
            <a:extLst>
              <a:ext uri="{FF2B5EF4-FFF2-40B4-BE49-F238E27FC236}">
                <a16:creationId xmlns:a16="http://schemas.microsoft.com/office/drawing/2014/main" id="{623F1A7C-4D52-7098-4252-2F87006D1BF8}"/>
              </a:ext>
            </a:extLst>
          </p:cNvPr>
          <p:cNvCxnSpPr>
            <a:cxnSpLocks/>
          </p:cNvCxnSpPr>
          <p:nvPr/>
        </p:nvCxnSpPr>
        <p:spPr>
          <a:xfrm flipH="1">
            <a:off x="6670560" y="3429002"/>
            <a:ext cx="452336" cy="36985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F4DDEA6-ADFF-F34D-B343-5889958BAF46}"/>
              </a:ext>
            </a:extLst>
          </p:cNvPr>
          <p:cNvCxnSpPr>
            <a:cxnSpLocks/>
          </p:cNvCxnSpPr>
          <p:nvPr/>
        </p:nvCxnSpPr>
        <p:spPr>
          <a:xfrm>
            <a:off x="7483407" y="3397349"/>
            <a:ext cx="567393" cy="39169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1" name="Extract 120">
            <a:extLst>
              <a:ext uri="{FF2B5EF4-FFF2-40B4-BE49-F238E27FC236}">
                <a16:creationId xmlns:a16="http://schemas.microsoft.com/office/drawing/2014/main" id="{04DE2307-AAC4-E800-55B4-481362E14F86}"/>
              </a:ext>
            </a:extLst>
          </p:cNvPr>
          <p:cNvSpPr/>
          <p:nvPr/>
        </p:nvSpPr>
        <p:spPr>
          <a:xfrm rot="5400000">
            <a:off x="5398691" y="-1868771"/>
            <a:ext cx="526165" cy="6945243"/>
          </a:xfrm>
          <a:prstGeom prst="flowChartExtra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22" name="Extract 121">
            <a:extLst>
              <a:ext uri="{FF2B5EF4-FFF2-40B4-BE49-F238E27FC236}">
                <a16:creationId xmlns:a16="http://schemas.microsoft.com/office/drawing/2014/main" id="{A6D49E61-6F80-9BB7-6C77-C41375740001}"/>
              </a:ext>
            </a:extLst>
          </p:cNvPr>
          <p:cNvSpPr/>
          <p:nvPr/>
        </p:nvSpPr>
        <p:spPr>
          <a:xfrm rot="16200000">
            <a:off x="6030839" y="-2033811"/>
            <a:ext cx="526165" cy="6699260"/>
          </a:xfrm>
          <a:prstGeom prst="flowChartExtract">
            <a:avLst/>
          </a:prstGeom>
          <a:solidFill>
            <a:srgbClr val="D700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23" name="Rectangle 122">
            <a:extLst>
              <a:ext uri="{FF2B5EF4-FFF2-40B4-BE49-F238E27FC236}">
                <a16:creationId xmlns:a16="http://schemas.microsoft.com/office/drawing/2014/main" id="{01CB7747-F1AC-1BF5-34F7-4BB543D89AF9}"/>
              </a:ext>
            </a:extLst>
          </p:cNvPr>
          <p:cNvSpPr/>
          <p:nvPr/>
        </p:nvSpPr>
        <p:spPr>
          <a:xfrm>
            <a:off x="2353956" y="1457382"/>
            <a:ext cx="4118144" cy="27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4">
                    <a:lumMod val="20000"/>
                    <a:lumOff val="80000"/>
                  </a:schemeClr>
                </a:solidFill>
              </a:rPr>
              <a:t>Genetic  Predisposition to Schizophrenia</a:t>
            </a:r>
          </a:p>
        </p:txBody>
      </p:sp>
      <p:sp>
        <p:nvSpPr>
          <p:cNvPr id="124" name="Rectangle 123">
            <a:extLst>
              <a:ext uri="{FF2B5EF4-FFF2-40B4-BE49-F238E27FC236}">
                <a16:creationId xmlns:a16="http://schemas.microsoft.com/office/drawing/2014/main" id="{F89D8CAB-5A0A-94FF-74FB-78947AA2CC17}"/>
              </a:ext>
            </a:extLst>
          </p:cNvPr>
          <p:cNvSpPr/>
          <p:nvPr/>
        </p:nvSpPr>
        <p:spPr>
          <a:xfrm>
            <a:off x="5747322" y="1124746"/>
            <a:ext cx="4118144" cy="27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4">
                    <a:lumMod val="20000"/>
                    <a:lumOff val="80000"/>
                  </a:schemeClr>
                </a:solidFill>
              </a:rPr>
              <a:t>Genetic  Predisposition to Mood instability</a:t>
            </a:r>
          </a:p>
        </p:txBody>
      </p:sp>
      <p:sp>
        <p:nvSpPr>
          <p:cNvPr id="11" name="Rectangle 10">
            <a:extLst>
              <a:ext uri="{FF2B5EF4-FFF2-40B4-BE49-F238E27FC236}">
                <a16:creationId xmlns:a16="http://schemas.microsoft.com/office/drawing/2014/main" id="{3CFFBC4D-72F3-DFB5-71FE-6A446C8EE3D8}"/>
              </a:ext>
            </a:extLst>
          </p:cNvPr>
          <p:cNvSpPr/>
          <p:nvPr/>
        </p:nvSpPr>
        <p:spPr>
          <a:xfrm>
            <a:off x="3812470" y="4781504"/>
            <a:ext cx="1342827" cy="521623"/>
          </a:xfrm>
          <a:prstGeom prst="rect">
            <a:avLst/>
          </a:prstGeom>
          <a:solidFill>
            <a:srgbClr val="009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Drug Induced </a:t>
            </a:r>
          </a:p>
          <a:p>
            <a:pPr algn="ctr"/>
            <a:r>
              <a:rPr lang="en-US" sz="1500" dirty="0"/>
              <a:t>Psychosis</a:t>
            </a:r>
          </a:p>
        </p:txBody>
      </p:sp>
      <p:sp>
        <p:nvSpPr>
          <p:cNvPr id="3" name="Rounded Rectangle 2">
            <a:extLst>
              <a:ext uri="{FF2B5EF4-FFF2-40B4-BE49-F238E27FC236}">
                <a16:creationId xmlns:a16="http://schemas.microsoft.com/office/drawing/2014/main" id="{C39B56A0-F4EB-4B1D-925E-367DAA8A2FF0}"/>
              </a:ext>
            </a:extLst>
          </p:cNvPr>
          <p:cNvSpPr/>
          <p:nvPr/>
        </p:nvSpPr>
        <p:spPr>
          <a:xfrm>
            <a:off x="7771912" y="3789040"/>
            <a:ext cx="1029909" cy="526166"/>
          </a:xfrm>
          <a:prstGeom prst="roundRect">
            <a:avLst/>
          </a:prstGeom>
          <a:solidFill>
            <a:srgbClr val="D700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Depression</a:t>
            </a:r>
          </a:p>
        </p:txBody>
      </p:sp>
      <p:sp>
        <p:nvSpPr>
          <p:cNvPr id="5" name="Rounded Rectangle 4">
            <a:extLst>
              <a:ext uri="{FF2B5EF4-FFF2-40B4-BE49-F238E27FC236}">
                <a16:creationId xmlns:a16="http://schemas.microsoft.com/office/drawing/2014/main" id="{C54DC20F-DF4D-C1AD-DA83-D6E7A169B134}"/>
              </a:ext>
            </a:extLst>
          </p:cNvPr>
          <p:cNvSpPr/>
          <p:nvPr/>
        </p:nvSpPr>
        <p:spPr>
          <a:xfrm>
            <a:off x="6417971" y="3789040"/>
            <a:ext cx="873918" cy="507198"/>
          </a:xfrm>
          <a:prstGeom prst="roundRect">
            <a:avLst/>
          </a:prstGeom>
          <a:solidFill>
            <a:srgbClr val="CF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Bipolar</a:t>
            </a:r>
          </a:p>
        </p:txBody>
      </p:sp>
    </p:spTree>
    <p:extLst>
      <p:ext uri="{BB962C8B-B14F-4D97-AF65-F5344CB8AC3E}">
        <p14:creationId xmlns:p14="http://schemas.microsoft.com/office/powerpoint/2010/main" val="276402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65" grpId="0" animBg="1"/>
      <p:bldP spid="92" grpId="0" animBg="1"/>
      <p:bldP spid="98" grpId="0" animBg="1"/>
      <p:bldP spid="100" grpId="0" animBg="1"/>
      <p:bldP spid="107" grpId="0" animBg="1"/>
      <p:bldP spid="11" grpId="0" animBg="1"/>
      <p:bldP spid="3"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91DC34-3163-5924-7D9F-8D89D561DAAA}"/>
              </a:ext>
            </a:extLst>
          </p:cNvPr>
          <p:cNvSpPr/>
          <p:nvPr/>
        </p:nvSpPr>
        <p:spPr>
          <a:xfrm>
            <a:off x="2664366" y="2788387"/>
            <a:ext cx="1868597" cy="63221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a:p>
            <a:pPr algn="ctr"/>
            <a:r>
              <a:rPr lang="en-US" sz="1500" dirty="0" err="1"/>
              <a:t>Neurodevelopmentalpathway</a:t>
            </a:r>
            <a:r>
              <a:rPr lang="en-US" sz="1500" dirty="0"/>
              <a:t> to psychosis</a:t>
            </a:r>
          </a:p>
          <a:p>
            <a:pPr algn="ctr"/>
            <a:endParaRPr lang="en-US" sz="1500" dirty="0"/>
          </a:p>
        </p:txBody>
      </p:sp>
      <p:sp>
        <p:nvSpPr>
          <p:cNvPr id="20" name="Rounded Rectangle 19">
            <a:extLst>
              <a:ext uri="{FF2B5EF4-FFF2-40B4-BE49-F238E27FC236}">
                <a16:creationId xmlns:a16="http://schemas.microsoft.com/office/drawing/2014/main" id="{79A5FF55-4AB3-EF39-1D8B-5718C6C13DB8}"/>
              </a:ext>
            </a:extLst>
          </p:cNvPr>
          <p:cNvSpPr/>
          <p:nvPr/>
        </p:nvSpPr>
        <p:spPr>
          <a:xfrm>
            <a:off x="1748040" y="3826218"/>
            <a:ext cx="1537586" cy="60474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Copy Number Variants</a:t>
            </a:r>
          </a:p>
        </p:txBody>
      </p:sp>
      <p:sp>
        <p:nvSpPr>
          <p:cNvPr id="22" name="Rounded Rectangle 21">
            <a:extLst>
              <a:ext uri="{FF2B5EF4-FFF2-40B4-BE49-F238E27FC236}">
                <a16:creationId xmlns:a16="http://schemas.microsoft.com/office/drawing/2014/main" id="{331E37FB-CC8B-EF93-A34F-F247BEAFBDAA}"/>
              </a:ext>
            </a:extLst>
          </p:cNvPr>
          <p:cNvSpPr/>
          <p:nvPr/>
        </p:nvSpPr>
        <p:spPr>
          <a:xfrm>
            <a:off x="3192684" y="5739129"/>
            <a:ext cx="1022766" cy="78621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Polygenic Score for Low  IQ</a:t>
            </a:r>
          </a:p>
        </p:txBody>
      </p:sp>
      <p:sp>
        <p:nvSpPr>
          <p:cNvPr id="23" name="Rounded Rectangle 22">
            <a:extLst>
              <a:ext uri="{FF2B5EF4-FFF2-40B4-BE49-F238E27FC236}">
                <a16:creationId xmlns:a16="http://schemas.microsoft.com/office/drawing/2014/main" id="{E62234F7-E1D9-8E5B-EBE7-B1B0D2D76F1A}"/>
              </a:ext>
            </a:extLst>
          </p:cNvPr>
          <p:cNvSpPr/>
          <p:nvPr/>
        </p:nvSpPr>
        <p:spPr>
          <a:xfrm>
            <a:off x="4281673" y="3827164"/>
            <a:ext cx="1576051" cy="52212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Obstetric complications</a:t>
            </a:r>
          </a:p>
        </p:txBody>
      </p:sp>
      <p:cxnSp>
        <p:nvCxnSpPr>
          <p:cNvPr id="40" name="Straight Connector 39">
            <a:extLst>
              <a:ext uri="{FF2B5EF4-FFF2-40B4-BE49-F238E27FC236}">
                <a16:creationId xmlns:a16="http://schemas.microsoft.com/office/drawing/2014/main" id="{44FB4AEB-4A5F-BF70-2384-A510073EB71D}"/>
              </a:ext>
            </a:extLst>
          </p:cNvPr>
          <p:cNvCxnSpPr>
            <a:cxnSpLocks/>
          </p:cNvCxnSpPr>
          <p:nvPr/>
        </p:nvCxnSpPr>
        <p:spPr>
          <a:xfrm flipH="1">
            <a:off x="2996915" y="3387543"/>
            <a:ext cx="234995" cy="4331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8667590-65E3-2F5F-BEBB-47B2A4BBD46E}"/>
              </a:ext>
            </a:extLst>
          </p:cNvPr>
          <p:cNvCxnSpPr>
            <a:cxnSpLocks/>
            <a:endCxn id="22" idx="0"/>
          </p:cNvCxnSpPr>
          <p:nvPr/>
        </p:nvCxnSpPr>
        <p:spPr>
          <a:xfrm>
            <a:off x="3674084" y="3409452"/>
            <a:ext cx="29985" cy="23296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D1B37B-54A8-7886-1686-DB1978191485}"/>
              </a:ext>
            </a:extLst>
          </p:cNvPr>
          <p:cNvCxnSpPr>
            <a:cxnSpLocks/>
          </p:cNvCxnSpPr>
          <p:nvPr/>
        </p:nvCxnSpPr>
        <p:spPr>
          <a:xfrm>
            <a:off x="4281674" y="3376275"/>
            <a:ext cx="207341" cy="452373"/>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9" name="Extract 8">
            <a:extLst>
              <a:ext uri="{FF2B5EF4-FFF2-40B4-BE49-F238E27FC236}">
                <a16:creationId xmlns:a16="http://schemas.microsoft.com/office/drawing/2014/main" id="{E55456CA-9873-C2F2-66FD-3A2E9842E003}"/>
              </a:ext>
            </a:extLst>
          </p:cNvPr>
          <p:cNvSpPr/>
          <p:nvPr/>
        </p:nvSpPr>
        <p:spPr>
          <a:xfrm rot="16200000">
            <a:off x="6917532" y="-2033811"/>
            <a:ext cx="526165" cy="6699260"/>
          </a:xfrm>
          <a:prstGeom prst="flowChartExtract">
            <a:avLst/>
          </a:prstGeom>
          <a:solidFill>
            <a:srgbClr val="D700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Extract 9">
            <a:extLst>
              <a:ext uri="{FF2B5EF4-FFF2-40B4-BE49-F238E27FC236}">
                <a16:creationId xmlns:a16="http://schemas.microsoft.com/office/drawing/2014/main" id="{D4B21F93-4E67-5E7C-C04E-47BD96C3B54D}"/>
              </a:ext>
            </a:extLst>
          </p:cNvPr>
          <p:cNvSpPr/>
          <p:nvPr/>
        </p:nvSpPr>
        <p:spPr>
          <a:xfrm rot="5400000">
            <a:off x="5398691" y="-1868771"/>
            <a:ext cx="526165" cy="6945243"/>
          </a:xfrm>
          <a:prstGeom prst="flowChartExtra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Rectangle 10">
            <a:extLst>
              <a:ext uri="{FF2B5EF4-FFF2-40B4-BE49-F238E27FC236}">
                <a16:creationId xmlns:a16="http://schemas.microsoft.com/office/drawing/2014/main" id="{28C1657E-6259-0B3C-1E07-A77603D9048D}"/>
              </a:ext>
            </a:extLst>
          </p:cNvPr>
          <p:cNvSpPr/>
          <p:nvPr/>
        </p:nvSpPr>
        <p:spPr>
          <a:xfrm>
            <a:off x="6802392" y="1124746"/>
            <a:ext cx="4118144" cy="27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4">
                    <a:lumMod val="20000"/>
                    <a:lumOff val="80000"/>
                  </a:schemeClr>
                </a:solidFill>
              </a:rPr>
              <a:t>Genetic  Predisposition to Mood instability</a:t>
            </a:r>
          </a:p>
        </p:txBody>
      </p:sp>
      <p:sp>
        <p:nvSpPr>
          <p:cNvPr id="12" name="Rectangle 11">
            <a:extLst>
              <a:ext uri="{FF2B5EF4-FFF2-40B4-BE49-F238E27FC236}">
                <a16:creationId xmlns:a16="http://schemas.microsoft.com/office/drawing/2014/main" id="{0BA6E65F-E860-1077-DFD4-F9E840F2A549}"/>
              </a:ext>
            </a:extLst>
          </p:cNvPr>
          <p:cNvSpPr/>
          <p:nvPr/>
        </p:nvSpPr>
        <p:spPr>
          <a:xfrm>
            <a:off x="1831206" y="1484786"/>
            <a:ext cx="4118144" cy="27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4">
                    <a:lumMod val="20000"/>
                    <a:lumOff val="80000"/>
                  </a:schemeClr>
                </a:solidFill>
              </a:rPr>
              <a:t>Genetic  Predisposition to Schizophrenia</a:t>
            </a:r>
          </a:p>
        </p:txBody>
      </p:sp>
      <p:pic>
        <p:nvPicPr>
          <p:cNvPr id="8" name="Picture 7">
            <a:extLst>
              <a:ext uri="{FF2B5EF4-FFF2-40B4-BE49-F238E27FC236}">
                <a16:creationId xmlns:a16="http://schemas.microsoft.com/office/drawing/2014/main" id="{1D7D0904-1DAF-E80C-F2A0-A501D4974F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81672" y="4508882"/>
            <a:ext cx="1576051" cy="105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a:extLst>
              <a:ext uri="{FF2B5EF4-FFF2-40B4-BE49-F238E27FC236}">
                <a16:creationId xmlns:a16="http://schemas.microsoft.com/office/drawing/2014/main" id="{F886BCF2-B6BA-E8C3-29DB-DB4FDF7347E6}"/>
              </a:ext>
            </a:extLst>
          </p:cNvPr>
          <p:cNvSpPr>
            <a:spLocks noChangeArrowheads="1"/>
          </p:cNvSpPr>
          <p:nvPr/>
        </p:nvSpPr>
        <p:spPr bwMode="auto">
          <a:xfrm>
            <a:off x="1891242" y="4898305"/>
            <a:ext cx="184731" cy="40011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MS PGothic" panose="020B0600070205080204" pitchFamily="34" charset="-128"/>
              </a:defRPr>
            </a:lvl1pPr>
            <a:lvl2pPr marL="742950" indent="-285750">
              <a:defRPr sz="2000" u="sng">
                <a:solidFill>
                  <a:schemeClr val="tx1"/>
                </a:solidFill>
                <a:latin typeface="Arial" panose="020B0604020202020204" pitchFamily="34" charset="0"/>
                <a:ea typeface="MS PGothic" panose="020B0600070205080204" pitchFamily="34" charset="-128"/>
              </a:defRPr>
            </a:lvl2pPr>
            <a:lvl3pPr marL="1143000" indent="-228600">
              <a:defRPr sz="2000" u="sng">
                <a:solidFill>
                  <a:schemeClr val="tx1"/>
                </a:solidFill>
                <a:latin typeface="Arial" panose="020B0604020202020204" pitchFamily="34" charset="0"/>
                <a:ea typeface="MS PGothic" panose="020B0600070205080204" pitchFamily="34" charset="-128"/>
              </a:defRPr>
            </a:lvl3pPr>
            <a:lvl4pPr marL="1600200" indent="-228600">
              <a:defRPr sz="2000" u="sng">
                <a:solidFill>
                  <a:schemeClr val="tx1"/>
                </a:solidFill>
                <a:latin typeface="Arial" panose="020B0604020202020204" pitchFamily="34" charset="0"/>
                <a:ea typeface="MS PGothic" panose="020B0600070205080204" pitchFamily="34" charset="-128"/>
              </a:defRPr>
            </a:lvl4pPr>
            <a:lvl5pPr marL="2057400" indent="-228600">
              <a:defRPr sz="20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4" name="AutoShape 25">
            <a:extLst>
              <a:ext uri="{FF2B5EF4-FFF2-40B4-BE49-F238E27FC236}">
                <a16:creationId xmlns:a16="http://schemas.microsoft.com/office/drawing/2014/main" id="{7892E7B9-A8CD-7D99-DDBE-36A14C8A33FA}"/>
              </a:ext>
            </a:extLst>
          </p:cNvPr>
          <p:cNvSpPr>
            <a:spLocks noChangeArrowheads="1"/>
          </p:cNvSpPr>
          <p:nvPr/>
        </p:nvSpPr>
        <p:spPr bwMode="auto">
          <a:xfrm>
            <a:off x="2208217" y="4709863"/>
            <a:ext cx="366960" cy="794802"/>
          </a:xfrm>
          <a:prstGeom prst="diamond">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MS PGothic" panose="020B0600070205080204" pitchFamily="34" charset="-128"/>
              </a:defRPr>
            </a:lvl1pPr>
            <a:lvl2pPr marL="742950" indent="-285750">
              <a:defRPr sz="2000" u="sng">
                <a:solidFill>
                  <a:schemeClr val="tx1"/>
                </a:solidFill>
                <a:latin typeface="Arial" panose="020B0604020202020204" pitchFamily="34" charset="0"/>
                <a:ea typeface="MS PGothic" panose="020B0600070205080204" pitchFamily="34" charset="-128"/>
              </a:defRPr>
            </a:lvl2pPr>
            <a:lvl3pPr marL="1143000" indent="-228600">
              <a:defRPr sz="2000" u="sng">
                <a:solidFill>
                  <a:schemeClr val="tx1"/>
                </a:solidFill>
                <a:latin typeface="Arial" panose="020B0604020202020204" pitchFamily="34" charset="0"/>
                <a:ea typeface="MS PGothic" panose="020B0600070205080204" pitchFamily="34" charset="-128"/>
              </a:defRPr>
            </a:lvl3pPr>
            <a:lvl4pPr marL="1600200" indent="-228600">
              <a:defRPr sz="2000" u="sng">
                <a:solidFill>
                  <a:schemeClr val="tx1"/>
                </a:solidFill>
                <a:latin typeface="Arial" panose="020B0604020202020204" pitchFamily="34" charset="0"/>
                <a:ea typeface="MS PGothic" panose="020B0600070205080204" pitchFamily="34" charset="-128"/>
              </a:defRPr>
            </a:lvl4pPr>
            <a:lvl5pPr marL="2057400" indent="-228600">
              <a:defRPr sz="20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7" name="AutoShape 26">
            <a:extLst>
              <a:ext uri="{FF2B5EF4-FFF2-40B4-BE49-F238E27FC236}">
                <a16:creationId xmlns:a16="http://schemas.microsoft.com/office/drawing/2014/main" id="{9B535022-D4A0-1095-C06E-CCA187AAF5D7}"/>
              </a:ext>
            </a:extLst>
          </p:cNvPr>
          <p:cNvSpPr>
            <a:spLocks noChangeArrowheads="1"/>
          </p:cNvSpPr>
          <p:nvPr/>
        </p:nvSpPr>
        <p:spPr bwMode="auto">
          <a:xfrm>
            <a:off x="2554886" y="4687645"/>
            <a:ext cx="366960" cy="794802"/>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MS PGothic" panose="020B0600070205080204" pitchFamily="34" charset="-128"/>
              </a:defRPr>
            </a:lvl1pPr>
            <a:lvl2pPr marL="742950" indent="-285750">
              <a:defRPr sz="2000" u="sng">
                <a:solidFill>
                  <a:schemeClr val="tx1"/>
                </a:solidFill>
                <a:latin typeface="Arial" panose="020B0604020202020204" pitchFamily="34" charset="0"/>
                <a:ea typeface="MS PGothic" panose="020B0600070205080204" pitchFamily="34" charset="-128"/>
              </a:defRPr>
            </a:lvl2pPr>
            <a:lvl3pPr marL="1143000" indent="-228600">
              <a:defRPr sz="2000" u="sng">
                <a:solidFill>
                  <a:schemeClr val="tx1"/>
                </a:solidFill>
                <a:latin typeface="Arial" panose="020B0604020202020204" pitchFamily="34" charset="0"/>
                <a:ea typeface="MS PGothic" panose="020B0600070205080204" pitchFamily="34" charset="-128"/>
              </a:defRPr>
            </a:lvl3pPr>
            <a:lvl4pPr marL="1600200" indent="-228600">
              <a:defRPr sz="2000" u="sng">
                <a:solidFill>
                  <a:schemeClr val="tx1"/>
                </a:solidFill>
                <a:latin typeface="Arial" panose="020B0604020202020204" pitchFamily="34" charset="0"/>
                <a:ea typeface="MS PGothic" panose="020B0600070205080204" pitchFamily="34" charset="-128"/>
              </a:defRPr>
            </a:lvl4pPr>
            <a:lvl5pPr marL="2057400" indent="-228600">
              <a:defRPr sz="20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9" name="AutoShape 27">
            <a:extLst>
              <a:ext uri="{FF2B5EF4-FFF2-40B4-BE49-F238E27FC236}">
                <a16:creationId xmlns:a16="http://schemas.microsoft.com/office/drawing/2014/main" id="{6666FC80-C325-A55C-6155-8E719389D906}"/>
              </a:ext>
            </a:extLst>
          </p:cNvPr>
          <p:cNvSpPr>
            <a:spLocks noChangeArrowheads="1"/>
          </p:cNvSpPr>
          <p:nvPr/>
        </p:nvSpPr>
        <p:spPr bwMode="auto">
          <a:xfrm>
            <a:off x="2996087" y="4910391"/>
            <a:ext cx="366960" cy="400110"/>
          </a:xfrm>
          <a:prstGeom prst="plus">
            <a:avLst>
              <a:gd name="adj" fmla="val 25000"/>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MS PGothic" panose="020B0600070205080204" pitchFamily="34" charset="-128"/>
              </a:defRPr>
            </a:lvl1pPr>
            <a:lvl2pPr marL="742950" indent="-285750">
              <a:defRPr sz="2000" u="sng">
                <a:solidFill>
                  <a:schemeClr val="tx1"/>
                </a:solidFill>
                <a:latin typeface="Arial" panose="020B0604020202020204" pitchFamily="34" charset="0"/>
                <a:ea typeface="MS PGothic" panose="020B0600070205080204" pitchFamily="34" charset="-128"/>
              </a:defRPr>
            </a:lvl2pPr>
            <a:lvl3pPr marL="1143000" indent="-228600">
              <a:defRPr sz="2000" u="sng">
                <a:solidFill>
                  <a:schemeClr val="tx1"/>
                </a:solidFill>
                <a:latin typeface="Arial" panose="020B0604020202020204" pitchFamily="34" charset="0"/>
                <a:ea typeface="MS PGothic" panose="020B0600070205080204" pitchFamily="34" charset="-128"/>
              </a:defRPr>
            </a:lvl3pPr>
            <a:lvl4pPr marL="1600200" indent="-228600">
              <a:defRPr sz="2000" u="sng">
                <a:solidFill>
                  <a:schemeClr val="tx1"/>
                </a:solidFill>
                <a:latin typeface="Arial" panose="020B0604020202020204" pitchFamily="34" charset="0"/>
                <a:ea typeface="MS PGothic" panose="020B0600070205080204" pitchFamily="34" charset="-128"/>
              </a:defRPr>
            </a:lvl4pPr>
            <a:lvl5pPr marL="2057400" indent="-228600">
              <a:defRPr sz="20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21" name="Line 4">
            <a:extLst>
              <a:ext uri="{FF2B5EF4-FFF2-40B4-BE49-F238E27FC236}">
                <a16:creationId xmlns:a16="http://schemas.microsoft.com/office/drawing/2014/main" id="{FC9800FD-E25B-3356-B43A-1E00D34FFE95}"/>
              </a:ext>
            </a:extLst>
          </p:cNvPr>
          <p:cNvSpPr>
            <a:spLocks noChangeShapeType="1"/>
          </p:cNvSpPr>
          <p:nvPr/>
        </p:nvSpPr>
        <p:spPr bwMode="auto">
          <a:xfrm>
            <a:off x="1808010" y="5141402"/>
            <a:ext cx="1639584" cy="325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5" name="Line 4">
            <a:extLst>
              <a:ext uri="{FF2B5EF4-FFF2-40B4-BE49-F238E27FC236}">
                <a16:creationId xmlns:a16="http://schemas.microsoft.com/office/drawing/2014/main" id="{D61CE425-C464-90C1-E45F-AD3038B41E36}"/>
              </a:ext>
            </a:extLst>
          </p:cNvPr>
          <p:cNvSpPr>
            <a:spLocks noChangeShapeType="1"/>
          </p:cNvSpPr>
          <p:nvPr/>
        </p:nvSpPr>
        <p:spPr bwMode="auto">
          <a:xfrm>
            <a:off x="1991545" y="5580380"/>
            <a:ext cx="1490612" cy="325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6" name="Rectangle 6">
            <a:extLst>
              <a:ext uri="{FF2B5EF4-FFF2-40B4-BE49-F238E27FC236}">
                <a16:creationId xmlns:a16="http://schemas.microsoft.com/office/drawing/2014/main" id="{FC186E84-C87C-8669-CDCA-ECB86054E910}"/>
              </a:ext>
            </a:extLst>
          </p:cNvPr>
          <p:cNvSpPr>
            <a:spLocks noChangeArrowheads="1"/>
          </p:cNvSpPr>
          <p:nvPr/>
        </p:nvSpPr>
        <p:spPr bwMode="auto">
          <a:xfrm>
            <a:off x="1899180" y="5420855"/>
            <a:ext cx="184731" cy="40011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MS PGothic" panose="020B0600070205080204" pitchFamily="34" charset="-128"/>
              </a:defRPr>
            </a:lvl1pPr>
            <a:lvl2pPr marL="742950" indent="-285750">
              <a:defRPr sz="2000" u="sng">
                <a:solidFill>
                  <a:schemeClr val="tx1"/>
                </a:solidFill>
                <a:latin typeface="Arial" panose="020B0604020202020204" pitchFamily="34" charset="0"/>
                <a:ea typeface="MS PGothic" panose="020B0600070205080204" pitchFamily="34" charset="-128"/>
              </a:defRPr>
            </a:lvl2pPr>
            <a:lvl3pPr marL="1143000" indent="-228600">
              <a:defRPr sz="2000" u="sng">
                <a:solidFill>
                  <a:schemeClr val="tx1"/>
                </a:solidFill>
                <a:latin typeface="Arial" panose="020B0604020202020204" pitchFamily="34" charset="0"/>
                <a:ea typeface="MS PGothic" panose="020B0600070205080204" pitchFamily="34" charset="-128"/>
              </a:defRPr>
            </a:lvl3pPr>
            <a:lvl4pPr marL="1600200" indent="-228600">
              <a:defRPr sz="2000" u="sng">
                <a:solidFill>
                  <a:schemeClr val="tx1"/>
                </a:solidFill>
                <a:latin typeface="Arial" panose="020B0604020202020204" pitchFamily="34" charset="0"/>
                <a:ea typeface="MS PGothic" panose="020B0600070205080204" pitchFamily="34" charset="-128"/>
              </a:defRPr>
            </a:lvl4pPr>
            <a:lvl5pPr marL="2057400" indent="-228600">
              <a:defRPr sz="20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27" name="AutoShape 25">
            <a:extLst>
              <a:ext uri="{FF2B5EF4-FFF2-40B4-BE49-F238E27FC236}">
                <a16:creationId xmlns:a16="http://schemas.microsoft.com/office/drawing/2014/main" id="{D890BD8E-0755-3263-62EB-B7D9AFA88558}"/>
              </a:ext>
            </a:extLst>
          </p:cNvPr>
          <p:cNvSpPr>
            <a:spLocks noChangeArrowheads="1"/>
          </p:cNvSpPr>
          <p:nvPr/>
        </p:nvSpPr>
        <p:spPr bwMode="auto">
          <a:xfrm>
            <a:off x="2284686" y="5230063"/>
            <a:ext cx="366960" cy="794802"/>
          </a:xfrm>
          <a:prstGeom prst="diamond">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MS PGothic" panose="020B0600070205080204" pitchFamily="34" charset="-128"/>
              </a:defRPr>
            </a:lvl1pPr>
            <a:lvl2pPr marL="742950" indent="-285750">
              <a:defRPr sz="2000" u="sng">
                <a:solidFill>
                  <a:schemeClr val="tx1"/>
                </a:solidFill>
                <a:latin typeface="Arial" panose="020B0604020202020204" pitchFamily="34" charset="0"/>
                <a:ea typeface="MS PGothic" panose="020B0600070205080204" pitchFamily="34" charset="-128"/>
              </a:defRPr>
            </a:lvl2pPr>
            <a:lvl3pPr marL="1143000" indent="-228600">
              <a:defRPr sz="2000" u="sng">
                <a:solidFill>
                  <a:schemeClr val="tx1"/>
                </a:solidFill>
                <a:latin typeface="Arial" panose="020B0604020202020204" pitchFamily="34" charset="0"/>
                <a:ea typeface="MS PGothic" panose="020B0600070205080204" pitchFamily="34" charset="-128"/>
              </a:defRPr>
            </a:lvl3pPr>
            <a:lvl4pPr marL="1600200" indent="-228600">
              <a:defRPr sz="2000" u="sng">
                <a:solidFill>
                  <a:schemeClr val="tx1"/>
                </a:solidFill>
                <a:latin typeface="Arial" panose="020B0604020202020204" pitchFamily="34" charset="0"/>
                <a:ea typeface="MS PGothic" panose="020B0600070205080204" pitchFamily="34" charset="-128"/>
              </a:defRPr>
            </a:lvl4pPr>
            <a:lvl5pPr marL="2057400" indent="-228600">
              <a:defRPr sz="20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8" name="TextBox 17">
            <a:extLst>
              <a:ext uri="{FF2B5EF4-FFF2-40B4-BE49-F238E27FC236}">
                <a16:creationId xmlns:a16="http://schemas.microsoft.com/office/drawing/2014/main" id="{A50EF550-F761-61D6-8E08-C6835E75219E}"/>
              </a:ext>
            </a:extLst>
          </p:cNvPr>
          <p:cNvSpPr txBox="1"/>
          <p:nvPr/>
        </p:nvSpPr>
        <p:spPr>
          <a:xfrm>
            <a:off x="6528048" y="2127159"/>
            <a:ext cx="4700238" cy="2585323"/>
          </a:xfrm>
          <a:prstGeom prst="rect">
            <a:avLst/>
          </a:prstGeom>
          <a:noFill/>
        </p:spPr>
        <p:txBody>
          <a:bodyPr wrap="square">
            <a:spAutoFit/>
          </a:bodyPr>
          <a:lstStyle/>
          <a:p>
            <a:pPr marL="457200" indent="-457200">
              <a:buFont typeface="+mj-lt"/>
              <a:buAutoNum type="arabicPeriod"/>
            </a:pPr>
            <a:r>
              <a:rPr lang="en-US" dirty="0"/>
              <a:t>Poor premorbid function </a:t>
            </a:r>
          </a:p>
          <a:p>
            <a:pPr marL="457200" indent="-457200">
              <a:buFont typeface="+mj-lt"/>
              <a:buAutoNum type="arabicPeriod"/>
            </a:pPr>
            <a:r>
              <a:rPr lang="en-US" dirty="0"/>
              <a:t>Minor physical abnormalities and/or neurological soft signs</a:t>
            </a:r>
          </a:p>
          <a:p>
            <a:pPr marL="457200" indent="-457200">
              <a:buFont typeface="+mj-lt"/>
              <a:buAutoNum type="arabicPeriod"/>
            </a:pPr>
            <a:r>
              <a:rPr lang="en-US" dirty="0"/>
              <a:t>Brain structural abnormalities</a:t>
            </a:r>
          </a:p>
          <a:p>
            <a:pPr marL="457200" indent="-457200">
              <a:buFont typeface="+mj-lt"/>
              <a:buAutoNum type="arabicPeriod"/>
            </a:pPr>
            <a:r>
              <a:rPr lang="en-US" dirty="0"/>
              <a:t>Negative symptoms and    neuropsychological deficit</a:t>
            </a:r>
          </a:p>
          <a:p>
            <a:pPr marL="457200" indent="-457200">
              <a:buFont typeface="+mj-lt"/>
              <a:buAutoNum type="arabicPeriod"/>
            </a:pPr>
            <a:r>
              <a:rPr lang="en-US" dirty="0"/>
              <a:t>Worse outcome with excess of</a:t>
            </a:r>
          </a:p>
          <a:p>
            <a:pPr algn="l"/>
            <a:r>
              <a:rPr lang="en-US" dirty="0"/>
              <a:t>        treatment resistance</a:t>
            </a:r>
          </a:p>
          <a:p>
            <a:pPr algn="l"/>
            <a:r>
              <a:rPr lang="en-US" dirty="0"/>
              <a:t> </a:t>
            </a:r>
          </a:p>
        </p:txBody>
      </p:sp>
      <p:sp>
        <p:nvSpPr>
          <p:cNvPr id="3" name="Title 3">
            <a:extLst>
              <a:ext uri="{FF2B5EF4-FFF2-40B4-BE49-F238E27FC236}">
                <a16:creationId xmlns:a16="http://schemas.microsoft.com/office/drawing/2014/main" id="{5C335CBF-A3DD-4F8E-B358-5848534983F7}"/>
              </a:ext>
            </a:extLst>
          </p:cNvPr>
          <p:cNvSpPr>
            <a:spLocks noGrp="1"/>
          </p:cNvSpPr>
          <p:nvPr>
            <p:ph type="title"/>
          </p:nvPr>
        </p:nvSpPr>
        <p:spPr>
          <a:xfrm>
            <a:off x="1945298" y="414310"/>
            <a:ext cx="8784248" cy="500625"/>
          </a:xfrm>
        </p:spPr>
        <p:txBody>
          <a:bodyPr>
            <a:noAutofit/>
          </a:bodyPr>
          <a:lstStyle/>
          <a:p>
            <a:r>
              <a:rPr lang="en-US" sz="3600" dirty="0"/>
              <a:t>Psychosis arising from Neurodevelopmental Impairment</a:t>
            </a:r>
          </a:p>
        </p:txBody>
      </p:sp>
      <p:sp>
        <p:nvSpPr>
          <p:cNvPr id="5" name="TextBox 4">
            <a:extLst>
              <a:ext uri="{FF2B5EF4-FFF2-40B4-BE49-F238E27FC236}">
                <a16:creationId xmlns:a16="http://schemas.microsoft.com/office/drawing/2014/main" id="{0AFD7FDA-02C1-09B4-EF0F-5493B331C5F3}"/>
              </a:ext>
            </a:extLst>
          </p:cNvPr>
          <p:cNvSpPr txBox="1"/>
          <p:nvPr/>
        </p:nvSpPr>
        <p:spPr>
          <a:xfrm>
            <a:off x="7318820" y="5010481"/>
            <a:ext cx="3456203" cy="923330"/>
          </a:xfrm>
          <a:prstGeom prst="rect">
            <a:avLst/>
          </a:prstGeom>
          <a:noFill/>
        </p:spPr>
        <p:txBody>
          <a:bodyPr wrap="none" rtlCol="0">
            <a:spAutoFit/>
          </a:bodyPr>
          <a:lstStyle/>
          <a:p>
            <a:r>
              <a:rPr lang="en-US" dirty="0">
                <a:solidFill>
                  <a:srgbClr val="FF0000"/>
                </a:solidFill>
              </a:rPr>
              <a:t>Cognitive remediation</a:t>
            </a:r>
          </a:p>
          <a:p>
            <a:r>
              <a:rPr lang="en-US" dirty="0">
                <a:solidFill>
                  <a:srgbClr val="FF0000"/>
                </a:solidFill>
              </a:rPr>
              <a:t>Assertive community management</a:t>
            </a:r>
          </a:p>
          <a:p>
            <a:r>
              <a:rPr lang="en-US" dirty="0">
                <a:solidFill>
                  <a:srgbClr val="FF0000"/>
                </a:solidFill>
              </a:rPr>
              <a:t>Early introduction of clozapine</a:t>
            </a:r>
          </a:p>
        </p:txBody>
      </p:sp>
    </p:spTree>
    <p:extLst>
      <p:ext uri="{BB962C8B-B14F-4D97-AF65-F5344CB8AC3E}">
        <p14:creationId xmlns:p14="http://schemas.microsoft.com/office/powerpoint/2010/main" val="249193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9" grpId="0" animBg="1"/>
      <p:bldP spid="21" grpId="0" animBg="1"/>
      <p:bldP spid="21" grpId="1" animBg="1"/>
      <p:bldP spid="25" grpId="0" animBg="1"/>
      <p:bldP spid="26" grpId="0" animBg="1"/>
      <p:bldP spid="27" grpId="0" animBg="1"/>
      <p:bldP spid="18"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yap1">
            <a:extLst>
              <a:ext uri="{FF2B5EF4-FFF2-40B4-BE49-F238E27FC236}">
                <a16:creationId xmlns:a16="http://schemas.microsoft.com/office/drawing/2014/main" id="{BF08ECF3-5DB6-DB17-DE5E-983A556FF3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9914" y="1089025"/>
            <a:ext cx="31337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 Box 3">
            <a:extLst>
              <a:ext uri="{FF2B5EF4-FFF2-40B4-BE49-F238E27FC236}">
                <a16:creationId xmlns:a16="http://schemas.microsoft.com/office/drawing/2014/main" id="{75EFA4EB-8E94-017A-7DED-3ADFDD34883A}"/>
              </a:ext>
            </a:extLst>
          </p:cNvPr>
          <p:cNvSpPr txBox="1">
            <a:spLocks noChangeArrowheads="1"/>
          </p:cNvSpPr>
          <p:nvPr/>
        </p:nvSpPr>
        <p:spPr bwMode="auto">
          <a:xfrm>
            <a:off x="1770063" y="0"/>
            <a:ext cx="9766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0000"/>
              </a:lnSpc>
              <a:spcBef>
                <a:spcPct val="40000"/>
              </a:spcBef>
              <a:buClr>
                <a:schemeClr val="accent1"/>
              </a:buClr>
              <a:buSzPct val="80000"/>
              <a:buFont typeface="Symbol" pitchFamily="2" charset="2"/>
              <a:buChar char="¨"/>
              <a:defRPr sz="4000">
                <a:solidFill>
                  <a:schemeClr val="tx1"/>
                </a:solidFill>
                <a:latin typeface="Arial" panose="020B0604020202020204" pitchFamily="34" charset="0"/>
                <a:ea typeface="ＭＳ Ｐゴシック" panose="020B0600070205080204" pitchFamily="34" charset="-128"/>
              </a:defRPr>
            </a:lvl1pPr>
            <a:lvl2pPr marL="742950" indent="-285750">
              <a:lnSpc>
                <a:spcPct val="80000"/>
              </a:lnSpc>
              <a:spcBef>
                <a:spcPct val="40000"/>
              </a:spcBef>
              <a:buClr>
                <a:schemeClr val="accent1"/>
              </a:buClr>
              <a:buSzPct val="80000"/>
              <a:buChar char="•"/>
              <a:defRPr sz="36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40000"/>
              </a:spcBef>
              <a:buClr>
                <a:schemeClr val="accent1"/>
              </a:buClr>
              <a:buSzPct val="80000"/>
              <a:buChar char="•"/>
              <a:defRPr sz="32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40000"/>
              </a:spcBef>
              <a:buClr>
                <a:schemeClr val="accent1"/>
              </a:buClr>
              <a:buSzPct val="8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40000"/>
              </a:spcBef>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buFontTx/>
              <a:buNone/>
            </a:pPr>
            <a:r>
              <a:rPr lang="en-GB" altLang="en-US" sz="3200">
                <a:latin typeface="Arial Narrow" panose="020B0604020202020204" pitchFamily="34" charset="0"/>
              </a:rPr>
              <a:t>Is schizophrenia caused by endogenous hallucinogens?</a:t>
            </a:r>
          </a:p>
        </p:txBody>
      </p:sp>
      <p:sp>
        <p:nvSpPr>
          <p:cNvPr id="24579" name="Text Box 4">
            <a:extLst>
              <a:ext uri="{FF2B5EF4-FFF2-40B4-BE49-F238E27FC236}">
                <a16:creationId xmlns:a16="http://schemas.microsoft.com/office/drawing/2014/main" id="{C778513C-595E-B18C-8E41-592A6E27CB82}"/>
              </a:ext>
            </a:extLst>
          </p:cNvPr>
          <p:cNvSpPr txBox="1">
            <a:spLocks noChangeArrowheads="1"/>
          </p:cNvSpPr>
          <p:nvPr/>
        </p:nvSpPr>
        <p:spPr bwMode="auto">
          <a:xfrm>
            <a:off x="8026401" y="123666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40000"/>
              </a:spcBef>
              <a:buClr>
                <a:schemeClr val="accent1"/>
              </a:buClr>
              <a:buSzPct val="80000"/>
              <a:buFont typeface="Symbol" pitchFamily="2" charset="2"/>
              <a:buChar char="¨"/>
              <a:defRPr sz="4000">
                <a:solidFill>
                  <a:schemeClr val="tx1"/>
                </a:solidFill>
                <a:latin typeface="Arial" panose="020B0604020202020204" pitchFamily="34" charset="0"/>
                <a:ea typeface="ＭＳ Ｐゴシック" panose="020B0600070205080204" pitchFamily="34" charset="-128"/>
              </a:defRPr>
            </a:lvl1pPr>
            <a:lvl2pPr marL="742950" indent="-285750">
              <a:lnSpc>
                <a:spcPct val="80000"/>
              </a:lnSpc>
              <a:spcBef>
                <a:spcPct val="40000"/>
              </a:spcBef>
              <a:buClr>
                <a:schemeClr val="accent1"/>
              </a:buClr>
              <a:buSzPct val="80000"/>
              <a:buChar char="•"/>
              <a:defRPr sz="36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40000"/>
              </a:spcBef>
              <a:buClr>
                <a:schemeClr val="accent1"/>
              </a:buClr>
              <a:buSzPct val="80000"/>
              <a:buChar char="•"/>
              <a:defRPr sz="32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40000"/>
              </a:spcBef>
              <a:buClr>
                <a:schemeClr val="accent1"/>
              </a:buClr>
              <a:buSzPct val="8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40000"/>
              </a:spcBef>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buFontTx/>
              <a:buNone/>
            </a:pPr>
            <a:endParaRPr lang="en-GB" altLang="en-US" sz="1800">
              <a:solidFill>
                <a:schemeClr val="tx2"/>
              </a:solidFill>
              <a:latin typeface="Arial Narrow" panose="020B0604020202020204" pitchFamily="34" charset="0"/>
            </a:endParaRPr>
          </a:p>
        </p:txBody>
      </p:sp>
      <p:sp>
        <p:nvSpPr>
          <p:cNvPr id="24580" name="Text Box 5">
            <a:extLst>
              <a:ext uri="{FF2B5EF4-FFF2-40B4-BE49-F238E27FC236}">
                <a16:creationId xmlns:a16="http://schemas.microsoft.com/office/drawing/2014/main" id="{19737B81-DF7B-8B54-4DD7-7BDDD3636C66}"/>
              </a:ext>
            </a:extLst>
          </p:cNvPr>
          <p:cNvSpPr txBox="1">
            <a:spLocks noChangeArrowheads="1"/>
          </p:cNvSpPr>
          <p:nvPr/>
        </p:nvSpPr>
        <p:spPr bwMode="auto">
          <a:xfrm>
            <a:off x="1625601" y="5514975"/>
            <a:ext cx="34782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0000"/>
              </a:lnSpc>
              <a:spcBef>
                <a:spcPct val="40000"/>
              </a:spcBef>
              <a:buClr>
                <a:schemeClr val="accent1"/>
              </a:buClr>
              <a:buSzPct val="80000"/>
              <a:buFont typeface="Symbol" pitchFamily="2" charset="2"/>
              <a:buChar char="¨"/>
              <a:defRPr sz="4000">
                <a:solidFill>
                  <a:schemeClr val="tx1"/>
                </a:solidFill>
                <a:latin typeface="Arial" panose="020B0604020202020204" pitchFamily="34" charset="0"/>
                <a:ea typeface="ＭＳ Ｐゴシック" panose="020B0600070205080204" pitchFamily="34" charset="-128"/>
              </a:defRPr>
            </a:lvl1pPr>
            <a:lvl2pPr marL="742950" indent="-285750">
              <a:lnSpc>
                <a:spcPct val="80000"/>
              </a:lnSpc>
              <a:spcBef>
                <a:spcPct val="40000"/>
              </a:spcBef>
              <a:buClr>
                <a:schemeClr val="accent1"/>
              </a:buClr>
              <a:buSzPct val="80000"/>
              <a:buChar char="•"/>
              <a:defRPr sz="36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40000"/>
              </a:spcBef>
              <a:buClr>
                <a:schemeClr val="accent1"/>
              </a:buClr>
              <a:buSzPct val="80000"/>
              <a:buChar char="•"/>
              <a:defRPr sz="32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40000"/>
              </a:spcBef>
              <a:buClr>
                <a:schemeClr val="accent1"/>
              </a:buClr>
              <a:buSzPct val="8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40000"/>
              </a:spcBef>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buFontTx/>
              <a:buNone/>
            </a:pPr>
            <a:r>
              <a:rPr lang="en-GB" altLang="en-US" sz="1800">
                <a:solidFill>
                  <a:schemeClr val="tx2"/>
                </a:solidFill>
                <a:latin typeface="Arial Narrow" panose="020B0604020202020204" pitchFamily="34" charset="0"/>
              </a:rPr>
              <a:t>Dimethytryptamine (DMT) - isolated from the plants used by Amazonian Indians in their Mystical Rituals</a:t>
            </a:r>
          </a:p>
        </p:txBody>
      </p:sp>
      <p:sp>
        <p:nvSpPr>
          <p:cNvPr id="24581" name="Text Box 6">
            <a:extLst>
              <a:ext uri="{FF2B5EF4-FFF2-40B4-BE49-F238E27FC236}">
                <a16:creationId xmlns:a16="http://schemas.microsoft.com/office/drawing/2014/main" id="{1E62B01A-093B-7F15-5B96-8EDEF18D7124}"/>
              </a:ext>
            </a:extLst>
          </p:cNvPr>
          <p:cNvSpPr txBox="1">
            <a:spLocks noChangeArrowheads="1"/>
          </p:cNvSpPr>
          <p:nvPr/>
        </p:nvSpPr>
        <p:spPr bwMode="auto">
          <a:xfrm>
            <a:off x="1924051" y="61071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40000"/>
              </a:spcBef>
              <a:buClr>
                <a:schemeClr val="accent1"/>
              </a:buClr>
              <a:buSzPct val="80000"/>
              <a:buFont typeface="Symbol" pitchFamily="2" charset="2"/>
              <a:buChar char="¨"/>
              <a:defRPr sz="4000">
                <a:solidFill>
                  <a:schemeClr val="tx1"/>
                </a:solidFill>
                <a:latin typeface="Arial" panose="020B0604020202020204" pitchFamily="34" charset="0"/>
                <a:ea typeface="ＭＳ Ｐゴシック" panose="020B0600070205080204" pitchFamily="34" charset="-128"/>
              </a:defRPr>
            </a:lvl1pPr>
            <a:lvl2pPr marL="742950" indent="-285750">
              <a:lnSpc>
                <a:spcPct val="80000"/>
              </a:lnSpc>
              <a:spcBef>
                <a:spcPct val="40000"/>
              </a:spcBef>
              <a:buClr>
                <a:schemeClr val="accent1"/>
              </a:buClr>
              <a:buSzPct val="80000"/>
              <a:buChar char="•"/>
              <a:defRPr sz="36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40000"/>
              </a:spcBef>
              <a:buClr>
                <a:schemeClr val="accent1"/>
              </a:buClr>
              <a:buSzPct val="80000"/>
              <a:buChar char="•"/>
              <a:defRPr sz="32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40000"/>
              </a:spcBef>
              <a:buClr>
                <a:schemeClr val="accent1"/>
              </a:buClr>
              <a:buSzPct val="8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40000"/>
              </a:spcBef>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buFontTx/>
              <a:buNone/>
            </a:pPr>
            <a:endParaRPr lang="en-GB" altLang="en-US" sz="1800">
              <a:solidFill>
                <a:schemeClr val="tx2"/>
              </a:solidFill>
              <a:latin typeface="Arial Narrow" panose="020B0604020202020204" pitchFamily="34" charset="0"/>
            </a:endParaRPr>
          </a:p>
        </p:txBody>
      </p:sp>
      <p:sp>
        <p:nvSpPr>
          <p:cNvPr id="24582" name="Text Box 7">
            <a:extLst>
              <a:ext uri="{FF2B5EF4-FFF2-40B4-BE49-F238E27FC236}">
                <a16:creationId xmlns:a16="http://schemas.microsoft.com/office/drawing/2014/main" id="{950E0D8F-5651-58EA-E8F1-2614DA24EBE9}"/>
              </a:ext>
            </a:extLst>
          </p:cNvPr>
          <p:cNvSpPr txBox="1">
            <a:spLocks noChangeArrowheads="1"/>
          </p:cNvSpPr>
          <p:nvPr/>
        </p:nvSpPr>
        <p:spPr bwMode="auto">
          <a:xfrm>
            <a:off x="6003926" y="23622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40000"/>
              </a:spcBef>
              <a:buClr>
                <a:schemeClr val="accent1"/>
              </a:buClr>
              <a:buSzPct val="80000"/>
              <a:buFont typeface="Symbol" pitchFamily="2" charset="2"/>
              <a:buChar char="¨"/>
              <a:defRPr sz="4000">
                <a:solidFill>
                  <a:schemeClr val="tx1"/>
                </a:solidFill>
                <a:latin typeface="Arial" panose="020B0604020202020204" pitchFamily="34" charset="0"/>
                <a:ea typeface="ＭＳ Ｐゴシック" panose="020B0600070205080204" pitchFamily="34" charset="-128"/>
              </a:defRPr>
            </a:lvl1pPr>
            <a:lvl2pPr marL="742950" indent="-285750">
              <a:lnSpc>
                <a:spcPct val="80000"/>
              </a:lnSpc>
              <a:spcBef>
                <a:spcPct val="40000"/>
              </a:spcBef>
              <a:buClr>
                <a:schemeClr val="accent1"/>
              </a:buClr>
              <a:buSzPct val="80000"/>
              <a:buChar char="•"/>
              <a:defRPr sz="36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40000"/>
              </a:spcBef>
              <a:buClr>
                <a:schemeClr val="accent1"/>
              </a:buClr>
              <a:buSzPct val="80000"/>
              <a:buChar char="•"/>
              <a:defRPr sz="32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40000"/>
              </a:spcBef>
              <a:buClr>
                <a:schemeClr val="accent1"/>
              </a:buClr>
              <a:buSzPct val="8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40000"/>
              </a:spcBef>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buFontTx/>
              <a:buNone/>
            </a:pPr>
            <a:endParaRPr lang="en-GB" altLang="en-US" sz="1800">
              <a:solidFill>
                <a:schemeClr val="tx2"/>
              </a:solidFill>
              <a:latin typeface="Arial Narrow" panose="020B0604020202020204" pitchFamily="34" charset="0"/>
            </a:endParaRPr>
          </a:p>
        </p:txBody>
      </p:sp>
      <p:sp>
        <p:nvSpPr>
          <p:cNvPr id="24583" name="Text Box 8">
            <a:extLst>
              <a:ext uri="{FF2B5EF4-FFF2-40B4-BE49-F238E27FC236}">
                <a16:creationId xmlns:a16="http://schemas.microsoft.com/office/drawing/2014/main" id="{5008A17B-C8B2-0E5B-1475-00962710C3A5}"/>
              </a:ext>
            </a:extLst>
          </p:cNvPr>
          <p:cNvSpPr txBox="1">
            <a:spLocks noChangeArrowheads="1"/>
          </p:cNvSpPr>
          <p:nvPr/>
        </p:nvSpPr>
        <p:spPr bwMode="auto">
          <a:xfrm>
            <a:off x="5986464" y="17287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40000"/>
              </a:spcBef>
              <a:buClr>
                <a:schemeClr val="accent1"/>
              </a:buClr>
              <a:buSzPct val="80000"/>
              <a:buFont typeface="Symbol" pitchFamily="2" charset="2"/>
              <a:buChar char="¨"/>
              <a:defRPr sz="4000">
                <a:solidFill>
                  <a:schemeClr val="tx1"/>
                </a:solidFill>
                <a:latin typeface="Arial" panose="020B0604020202020204" pitchFamily="34" charset="0"/>
                <a:ea typeface="ＭＳ Ｐゴシック" panose="020B0600070205080204" pitchFamily="34" charset="-128"/>
              </a:defRPr>
            </a:lvl1pPr>
            <a:lvl2pPr marL="742950" indent="-285750">
              <a:lnSpc>
                <a:spcPct val="80000"/>
              </a:lnSpc>
              <a:spcBef>
                <a:spcPct val="40000"/>
              </a:spcBef>
              <a:buClr>
                <a:schemeClr val="accent1"/>
              </a:buClr>
              <a:buSzPct val="80000"/>
              <a:buChar char="•"/>
              <a:defRPr sz="36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40000"/>
              </a:spcBef>
              <a:buClr>
                <a:schemeClr val="accent1"/>
              </a:buClr>
              <a:buSzPct val="80000"/>
              <a:buChar char="•"/>
              <a:defRPr sz="32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40000"/>
              </a:spcBef>
              <a:buClr>
                <a:schemeClr val="accent1"/>
              </a:buClr>
              <a:buSzPct val="8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40000"/>
              </a:spcBef>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buFontTx/>
              <a:buNone/>
            </a:pPr>
            <a:endParaRPr lang="en-GB" altLang="en-US" sz="1800">
              <a:solidFill>
                <a:schemeClr val="tx2"/>
              </a:solidFill>
              <a:latin typeface="Arial Narrow" panose="020B0604020202020204" pitchFamily="34" charset="0"/>
            </a:endParaRPr>
          </a:p>
        </p:txBody>
      </p:sp>
      <p:pic>
        <p:nvPicPr>
          <p:cNvPr id="1229833" name="Picture 9">
            <a:extLst>
              <a:ext uri="{FF2B5EF4-FFF2-40B4-BE49-F238E27FC236}">
                <a16:creationId xmlns:a16="http://schemas.microsoft.com/office/drawing/2014/main" id="{E0A02916-D0D2-8B0E-0E08-88120BEC45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84851" y="2051051"/>
            <a:ext cx="4748213"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34" name="Text Box 10">
            <a:extLst>
              <a:ext uri="{FF2B5EF4-FFF2-40B4-BE49-F238E27FC236}">
                <a16:creationId xmlns:a16="http://schemas.microsoft.com/office/drawing/2014/main" id="{116753BF-DF34-6764-EBC0-CD58FBE32E40}"/>
              </a:ext>
            </a:extLst>
          </p:cNvPr>
          <p:cNvSpPr txBox="1">
            <a:spLocks noChangeArrowheads="1"/>
          </p:cNvSpPr>
          <p:nvPr/>
        </p:nvSpPr>
        <p:spPr bwMode="auto">
          <a:xfrm>
            <a:off x="5857876" y="6176964"/>
            <a:ext cx="4810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0000"/>
              </a:lnSpc>
              <a:spcBef>
                <a:spcPct val="40000"/>
              </a:spcBef>
              <a:buClr>
                <a:schemeClr val="accent1"/>
              </a:buClr>
              <a:buSzPct val="80000"/>
              <a:buFont typeface="Symbol" pitchFamily="2" charset="2"/>
              <a:buChar char="¨"/>
              <a:defRPr sz="4000">
                <a:solidFill>
                  <a:schemeClr val="tx1"/>
                </a:solidFill>
                <a:latin typeface="Arial" panose="020B0604020202020204" pitchFamily="34" charset="0"/>
                <a:ea typeface="ＭＳ Ｐゴシック" panose="020B0600070205080204" pitchFamily="34" charset="-128"/>
              </a:defRPr>
            </a:lvl1pPr>
            <a:lvl2pPr marL="742950" indent="-285750">
              <a:lnSpc>
                <a:spcPct val="80000"/>
              </a:lnSpc>
              <a:spcBef>
                <a:spcPct val="40000"/>
              </a:spcBef>
              <a:buClr>
                <a:schemeClr val="accent1"/>
              </a:buClr>
              <a:buSzPct val="80000"/>
              <a:buChar char="•"/>
              <a:defRPr sz="36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40000"/>
              </a:spcBef>
              <a:buClr>
                <a:schemeClr val="accent1"/>
              </a:buClr>
              <a:buSzPct val="80000"/>
              <a:buChar char="•"/>
              <a:defRPr sz="32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40000"/>
              </a:spcBef>
              <a:buClr>
                <a:schemeClr val="accent1"/>
              </a:buClr>
              <a:buSzPct val="8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40000"/>
              </a:spcBef>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buFontTx/>
              <a:buNone/>
            </a:pPr>
            <a:r>
              <a:rPr lang="en-GB" altLang="en-US" sz="1600">
                <a:solidFill>
                  <a:schemeClr val="tx2"/>
                </a:solidFill>
                <a:latin typeface="Arial Narrow" panose="020B0604020202020204" pitchFamily="34" charset="0"/>
              </a:rPr>
              <a:t>Rodnight R, Murray RM et al Psychological Medicine, 1976, 6, 649-657</a:t>
            </a:r>
          </a:p>
        </p:txBody>
      </p:sp>
      <p:sp>
        <p:nvSpPr>
          <p:cNvPr id="24586" name="Text Box 12">
            <a:extLst>
              <a:ext uri="{FF2B5EF4-FFF2-40B4-BE49-F238E27FC236}">
                <a16:creationId xmlns:a16="http://schemas.microsoft.com/office/drawing/2014/main" id="{8B1EB0F7-C4AF-B94E-1678-320D0C9390E8}"/>
              </a:ext>
            </a:extLst>
          </p:cNvPr>
          <p:cNvSpPr txBox="1">
            <a:spLocks noChangeArrowheads="1"/>
          </p:cNvSpPr>
          <p:nvPr/>
        </p:nvSpPr>
        <p:spPr bwMode="auto">
          <a:xfrm>
            <a:off x="7427914" y="61944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0000"/>
              </a:lnSpc>
              <a:spcBef>
                <a:spcPct val="40000"/>
              </a:spcBef>
              <a:buClr>
                <a:schemeClr val="accent1"/>
              </a:buClr>
              <a:buSzPct val="80000"/>
              <a:buFont typeface="Symbol" pitchFamily="2" charset="2"/>
              <a:buChar char="¨"/>
              <a:defRPr sz="4000">
                <a:solidFill>
                  <a:schemeClr val="tx1"/>
                </a:solidFill>
                <a:latin typeface="Arial" panose="020B0604020202020204" pitchFamily="34" charset="0"/>
                <a:ea typeface="ＭＳ Ｐゴシック" panose="020B0600070205080204" pitchFamily="34" charset="-128"/>
              </a:defRPr>
            </a:lvl1pPr>
            <a:lvl2pPr marL="742950" indent="-285750">
              <a:lnSpc>
                <a:spcPct val="80000"/>
              </a:lnSpc>
              <a:spcBef>
                <a:spcPct val="40000"/>
              </a:spcBef>
              <a:buClr>
                <a:schemeClr val="accent1"/>
              </a:buClr>
              <a:buSzPct val="80000"/>
              <a:buChar char="•"/>
              <a:defRPr sz="36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40000"/>
              </a:spcBef>
              <a:buClr>
                <a:schemeClr val="accent1"/>
              </a:buClr>
              <a:buSzPct val="80000"/>
              <a:buChar char="•"/>
              <a:defRPr sz="32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40000"/>
              </a:spcBef>
              <a:buClr>
                <a:schemeClr val="accent1"/>
              </a:buClr>
              <a:buSzPct val="80000"/>
              <a:buChar char="•"/>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40000"/>
              </a:spcBef>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Clr>
                <a:schemeClr val="accent1"/>
              </a:buClr>
              <a:buSzPct val="8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buFontTx/>
              <a:buNone/>
            </a:pPr>
            <a:endParaRPr lang="en-GB" altLang="en-US" sz="1800">
              <a:solidFill>
                <a:schemeClr val="tx2"/>
              </a:solidFill>
              <a:latin typeface="Arial Narrow" panose="020B0604020202020204" pitchFamily="34" charset="0"/>
            </a:endParaRPr>
          </a:p>
        </p:txBody>
      </p:sp>
      <p:pic>
        <p:nvPicPr>
          <p:cNvPr id="2" name="Picture 2" descr="1 Litre Natural Plastic Jerry Can &amp; 38mm T/E Screw Cap">
            <a:extLst>
              <a:ext uri="{FF2B5EF4-FFF2-40B4-BE49-F238E27FC236}">
                <a16:creationId xmlns:a16="http://schemas.microsoft.com/office/drawing/2014/main" id="{E3511425-FA2C-7F2B-DF7D-6F2AF0A5C9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2232" y="621322"/>
            <a:ext cx="1600013" cy="1600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8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8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8B79EA0-9A27-451E-9B52-24EFEC486AE0}"/>
              </a:ext>
            </a:extLst>
          </p:cNvPr>
          <p:cNvSpPr>
            <a:spLocks noGrp="1"/>
          </p:cNvSpPr>
          <p:nvPr>
            <p:ph type="title"/>
          </p:nvPr>
        </p:nvSpPr>
        <p:spPr/>
        <p:txBody>
          <a:bodyPr>
            <a:normAutofit/>
          </a:bodyPr>
          <a:lstStyle/>
          <a:p>
            <a:r>
              <a:rPr lang="en-US"/>
              <a:t>Xanomeline + Trospium Chloride Phase 2 Study: PANSS Positive Symptoms at Week 5</a:t>
            </a:r>
            <a:endParaRPr lang="en-US" dirty="0"/>
          </a:p>
        </p:txBody>
      </p:sp>
      <p:pic>
        <p:nvPicPr>
          <p:cNvPr id="3" name="Picture 2">
            <a:extLst>
              <a:ext uri="{FF2B5EF4-FFF2-40B4-BE49-F238E27FC236}">
                <a16:creationId xmlns:a16="http://schemas.microsoft.com/office/drawing/2014/main" id="{DDE11047-2FA6-422C-9203-D7F54DA085FA}"/>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24000" y="1525860"/>
            <a:ext cx="9144000" cy="5143500"/>
          </a:xfrm>
          <a:prstGeom prst="rect">
            <a:avLst/>
          </a:prstGeom>
        </p:spPr>
      </p:pic>
      <p:sp>
        <p:nvSpPr>
          <p:cNvPr id="4" name="TextBox 3">
            <a:extLst>
              <a:ext uri="{FF2B5EF4-FFF2-40B4-BE49-F238E27FC236}">
                <a16:creationId xmlns:a16="http://schemas.microsoft.com/office/drawing/2014/main" id="{A81284DE-D208-7A36-A130-F174D76F3BBA}"/>
              </a:ext>
            </a:extLst>
          </p:cNvPr>
          <p:cNvSpPr txBox="1"/>
          <p:nvPr/>
        </p:nvSpPr>
        <p:spPr>
          <a:xfrm>
            <a:off x="2572005" y="489446"/>
            <a:ext cx="7844477" cy="923330"/>
          </a:xfrm>
          <a:prstGeom prst="rect">
            <a:avLst/>
          </a:prstGeom>
          <a:solidFill>
            <a:schemeClr val="bg2"/>
          </a:solidFill>
        </p:spPr>
        <p:txBody>
          <a:bodyPr wrap="square" rtlCol="0">
            <a:spAutoFit/>
          </a:bodyPr>
          <a:lstStyle/>
          <a:p>
            <a:r>
              <a:rPr lang="en-US" dirty="0" err="1">
                <a:solidFill>
                  <a:srgbClr val="FF0000"/>
                </a:solidFill>
              </a:rPr>
              <a:t>Xanomeline</a:t>
            </a:r>
            <a:r>
              <a:rPr lang="en-US" dirty="0">
                <a:solidFill>
                  <a:srgbClr val="FF0000"/>
                </a:solidFill>
              </a:rPr>
              <a:t> is a muscarinic cholinergic agonist (M1 and M4) but causes nasty GI symptoms – these are blocked by </a:t>
            </a:r>
            <a:r>
              <a:rPr lang="en-US" dirty="0" err="1">
                <a:solidFill>
                  <a:srgbClr val="FF0000"/>
                </a:solidFill>
              </a:rPr>
              <a:t>Trospium</a:t>
            </a:r>
            <a:r>
              <a:rPr lang="en-US" dirty="0">
                <a:solidFill>
                  <a:srgbClr val="FF0000"/>
                </a:solidFill>
              </a:rPr>
              <a:t> which is a muscarinic antagonist which doesn’t cross the blood-brain barrier </a:t>
            </a:r>
          </a:p>
        </p:txBody>
      </p:sp>
      <p:pic>
        <p:nvPicPr>
          <p:cNvPr id="2050" name="Picture 2" descr="Steven Paul | Nature Reviews Drug Discovery">
            <a:extLst>
              <a:ext uri="{FF2B5EF4-FFF2-40B4-BE49-F238E27FC236}">
                <a16:creationId xmlns:a16="http://schemas.microsoft.com/office/drawing/2014/main" id="{A100B725-F644-0F49-A92F-D98F9A349D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7714" y="345430"/>
            <a:ext cx="728945" cy="9233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1E714C-C6D6-D648-A4D9-1CBB88F2145B}"/>
              </a:ext>
            </a:extLst>
          </p:cNvPr>
          <p:cNvSpPr txBox="1"/>
          <p:nvPr/>
        </p:nvSpPr>
        <p:spPr>
          <a:xfrm>
            <a:off x="9065967" y="4872033"/>
            <a:ext cx="963534" cy="369332"/>
          </a:xfrm>
          <a:prstGeom prst="rect">
            <a:avLst/>
          </a:prstGeom>
          <a:noFill/>
        </p:spPr>
        <p:txBody>
          <a:bodyPr wrap="none" rtlCol="0">
            <a:spAutoFit/>
          </a:bodyPr>
          <a:lstStyle/>
          <a:p>
            <a:r>
              <a:rPr lang="en-US" dirty="0" err="1"/>
              <a:t>Cobenfy</a:t>
            </a:r>
            <a:endParaRPr lang="en-US" dirty="0"/>
          </a:p>
        </p:txBody>
      </p:sp>
    </p:spTree>
    <p:extLst>
      <p:ext uri="{BB962C8B-B14F-4D97-AF65-F5344CB8AC3E}">
        <p14:creationId xmlns:p14="http://schemas.microsoft.com/office/powerpoint/2010/main" val="5525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6F1E1AAA-A38B-C64C-91D7-B70CE4F78646}"/>
              </a:ext>
            </a:extLst>
          </p:cNvPr>
          <p:cNvSpPr>
            <a:spLocks noGrp="1" noChangeArrowheads="1"/>
          </p:cNvSpPr>
          <p:nvPr>
            <p:ph type="title"/>
          </p:nvPr>
        </p:nvSpPr>
        <p:spPr>
          <a:xfrm>
            <a:off x="1991544" y="404664"/>
            <a:ext cx="8382000" cy="1066800"/>
          </a:xfrm>
        </p:spPr>
        <p:txBody>
          <a:bodyPr>
            <a:normAutofit fontScale="90000"/>
          </a:bodyPr>
          <a:lstStyle/>
          <a:p>
            <a:r>
              <a:rPr lang="en-US" sz="2800" dirty="0" err="1">
                <a:solidFill>
                  <a:srgbClr val="FF0000"/>
                </a:solidFill>
              </a:rPr>
              <a:t>Xanomeline</a:t>
            </a:r>
            <a:r>
              <a:rPr lang="en-US" sz="2800" dirty="0">
                <a:solidFill>
                  <a:srgbClr val="FF0000"/>
                </a:solidFill>
              </a:rPr>
              <a:t> is a muscarinic agonist </a:t>
            </a:r>
            <a:r>
              <a:rPr lang="en-GB" sz="2800" dirty="0">
                <a:solidFill>
                  <a:srgbClr val="FF0000"/>
                </a:solidFill>
              </a:rPr>
              <a:t>which</a:t>
            </a:r>
            <a:r>
              <a:rPr lang="en-GB" altLang="en-US" sz="2800" dirty="0">
                <a:solidFill>
                  <a:srgbClr val="FF0000"/>
                </a:solidFill>
              </a:rPr>
              <a:t> activates GABA which inhibits glutamate release and in turn dopamine synthesis</a:t>
            </a:r>
          </a:p>
        </p:txBody>
      </p:sp>
      <p:grpSp>
        <p:nvGrpSpPr>
          <p:cNvPr id="52229" name="Group 59">
            <a:extLst>
              <a:ext uri="{FF2B5EF4-FFF2-40B4-BE49-F238E27FC236}">
                <a16:creationId xmlns:a16="http://schemas.microsoft.com/office/drawing/2014/main" id="{6BB3029E-EA63-C546-AC59-51468F86F95D}"/>
              </a:ext>
            </a:extLst>
          </p:cNvPr>
          <p:cNvGrpSpPr>
            <a:grpSpLocks/>
          </p:cNvGrpSpPr>
          <p:nvPr/>
        </p:nvGrpSpPr>
        <p:grpSpPr bwMode="auto">
          <a:xfrm>
            <a:off x="5334727" y="2891608"/>
            <a:ext cx="1598612" cy="1993900"/>
            <a:chOff x="2698884" y="2636674"/>
            <a:chExt cx="2132329" cy="2657701"/>
          </a:xfrm>
        </p:grpSpPr>
        <p:sp>
          <p:nvSpPr>
            <p:cNvPr id="16" name="Freeform: Shape 15">
              <a:extLst>
                <a:ext uri="{FF2B5EF4-FFF2-40B4-BE49-F238E27FC236}">
                  <a16:creationId xmlns:a16="http://schemas.microsoft.com/office/drawing/2014/main" id="{4CDD3792-E688-4511-BFAD-70F253FBD7E5}"/>
                </a:ext>
              </a:extLst>
            </p:cNvPr>
            <p:cNvSpPr/>
            <p:nvPr/>
          </p:nvSpPr>
          <p:spPr>
            <a:xfrm rot="16200000">
              <a:off x="2436198" y="2899360"/>
              <a:ext cx="2657701" cy="2132329"/>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704079 w 5344233"/>
                <a:gd name="connsiteY3" fmla="*/ 4106862 h 4114801"/>
                <a:gd name="connsiteX4" fmla="*/ 4493800 w 5344233"/>
                <a:gd name="connsiteY4" fmla="*/ 4114800 h 4114801"/>
                <a:gd name="connsiteX5" fmla="*/ 4293775 w 5344233"/>
                <a:gd name="connsiteY5" fmla="*/ 2266950 h 4114801"/>
                <a:gd name="connsiteX6" fmla="*/ 3627025 w 5344233"/>
                <a:gd name="connsiteY6"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291306 w 5344233"/>
                <a:gd name="connsiteY3" fmla="*/ 4106862 h 4114801"/>
                <a:gd name="connsiteX4" fmla="*/ 3704079 w 5344233"/>
                <a:gd name="connsiteY4" fmla="*/ 4106862 h 4114801"/>
                <a:gd name="connsiteX5" fmla="*/ 4493800 w 5344233"/>
                <a:gd name="connsiteY5" fmla="*/ 4114800 h 4114801"/>
                <a:gd name="connsiteX6" fmla="*/ 4293775 w 5344233"/>
                <a:gd name="connsiteY6" fmla="*/ 2266950 h 4114801"/>
                <a:gd name="connsiteX7" fmla="*/ 3627025 w 5344233"/>
                <a:gd name="connsiteY7" fmla="*/ 9525 h 4114801"/>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06862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35024"/>
                <a:gd name="connsiteX1" fmla="*/ 1007650 w 5344233"/>
                <a:gd name="connsiteY1" fmla="*/ 2352675 h 4135024"/>
                <a:gd name="connsiteX2" fmla="*/ 817150 w 5344233"/>
                <a:gd name="connsiteY2" fmla="*/ 4114800 h 4135024"/>
                <a:gd name="connsiteX3" fmla="*/ 3298631 w 5344233"/>
                <a:gd name="connsiteY3" fmla="*/ 4135024 h 4135024"/>
                <a:gd name="connsiteX4" fmla="*/ 3704079 w 5344233"/>
                <a:gd name="connsiteY4" fmla="*/ 4120943 h 4135024"/>
                <a:gd name="connsiteX5" fmla="*/ 4493800 w 5344233"/>
                <a:gd name="connsiteY5" fmla="*/ 4114800 h 4135024"/>
                <a:gd name="connsiteX6" fmla="*/ 4293775 w 5344233"/>
                <a:gd name="connsiteY6" fmla="*/ 2266950 h 4135024"/>
                <a:gd name="connsiteX7" fmla="*/ 3627025 w 5344233"/>
                <a:gd name="connsiteY7" fmla="*/ 9525 h 4135024"/>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233" h="4120943">
                  <a:moveTo>
                    <a:pt x="1702975" y="0"/>
                  </a:moveTo>
                  <a:cubicBezTo>
                    <a:pt x="1690072" y="1285199"/>
                    <a:pt x="1725808" y="1821369"/>
                    <a:pt x="1007650" y="2352675"/>
                  </a:cubicBezTo>
                  <a:cubicBezTo>
                    <a:pt x="-451770" y="3372931"/>
                    <a:pt x="-155346" y="4115949"/>
                    <a:pt x="817150" y="4114800"/>
                  </a:cubicBezTo>
                  <a:lnTo>
                    <a:pt x="3291306" y="4120943"/>
                  </a:lnTo>
                  <a:cubicBezTo>
                    <a:pt x="3289709" y="3557702"/>
                    <a:pt x="3705673" y="3557702"/>
                    <a:pt x="3704079" y="4120943"/>
                  </a:cubicBezTo>
                  <a:lnTo>
                    <a:pt x="4493800" y="4114800"/>
                  </a:lnTo>
                  <a:cubicBezTo>
                    <a:pt x="5526351" y="4097101"/>
                    <a:pt x="5795279" y="3286599"/>
                    <a:pt x="4293775" y="2266950"/>
                  </a:cubicBezTo>
                  <a:cubicBezTo>
                    <a:pt x="3633781" y="1864670"/>
                    <a:pt x="3654722" y="961417"/>
                    <a:pt x="3627025" y="9525"/>
                  </a:cubicBezTo>
                </a:path>
              </a:pathLst>
            </a:custGeom>
            <a:gradFill flip="none" rotWithShape="1">
              <a:gsLst>
                <a:gs pos="60160">
                  <a:srgbClr val="E8D1BA"/>
                </a:gs>
                <a:gs pos="20000">
                  <a:srgbClr val="D6AD84"/>
                </a:gs>
                <a:gs pos="100000">
                  <a:schemeClr val="bg1"/>
                </a:gs>
              </a:gsLst>
              <a:lin ang="162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17" name="Freeform: Shape 16">
              <a:extLst>
                <a:ext uri="{FF2B5EF4-FFF2-40B4-BE49-F238E27FC236}">
                  <a16:creationId xmlns:a16="http://schemas.microsoft.com/office/drawing/2014/main" id="{E47E83B8-E993-429F-A5FA-F1FE11E72185}"/>
                </a:ext>
              </a:extLst>
            </p:cNvPr>
            <p:cNvSpPr/>
            <p:nvPr/>
          </p:nvSpPr>
          <p:spPr>
            <a:xfrm rot="16200000">
              <a:off x="2436198" y="2899360"/>
              <a:ext cx="2657701" cy="2132329"/>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704079 w 5344233"/>
                <a:gd name="connsiteY3" fmla="*/ 4106862 h 4114801"/>
                <a:gd name="connsiteX4" fmla="*/ 4493800 w 5344233"/>
                <a:gd name="connsiteY4" fmla="*/ 4114800 h 4114801"/>
                <a:gd name="connsiteX5" fmla="*/ 4293775 w 5344233"/>
                <a:gd name="connsiteY5" fmla="*/ 2266950 h 4114801"/>
                <a:gd name="connsiteX6" fmla="*/ 3627025 w 5344233"/>
                <a:gd name="connsiteY6"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3291306 w 5344233"/>
                <a:gd name="connsiteY3" fmla="*/ 4106862 h 4114801"/>
                <a:gd name="connsiteX4" fmla="*/ 3704079 w 5344233"/>
                <a:gd name="connsiteY4" fmla="*/ 4106862 h 4114801"/>
                <a:gd name="connsiteX5" fmla="*/ 4493800 w 5344233"/>
                <a:gd name="connsiteY5" fmla="*/ 4114800 h 4114801"/>
                <a:gd name="connsiteX6" fmla="*/ 4293775 w 5344233"/>
                <a:gd name="connsiteY6" fmla="*/ 2266950 h 4114801"/>
                <a:gd name="connsiteX7" fmla="*/ 3627025 w 5344233"/>
                <a:gd name="connsiteY7" fmla="*/ 9525 h 4114801"/>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06862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35024"/>
                <a:gd name="connsiteX1" fmla="*/ 1007650 w 5344233"/>
                <a:gd name="connsiteY1" fmla="*/ 2352675 h 4135024"/>
                <a:gd name="connsiteX2" fmla="*/ 817150 w 5344233"/>
                <a:gd name="connsiteY2" fmla="*/ 4114800 h 4135024"/>
                <a:gd name="connsiteX3" fmla="*/ 3298631 w 5344233"/>
                <a:gd name="connsiteY3" fmla="*/ 4135024 h 4135024"/>
                <a:gd name="connsiteX4" fmla="*/ 3704079 w 5344233"/>
                <a:gd name="connsiteY4" fmla="*/ 4120943 h 4135024"/>
                <a:gd name="connsiteX5" fmla="*/ 4493800 w 5344233"/>
                <a:gd name="connsiteY5" fmla="*/ 4114800 h 4135024"/>
                <a:gd name="connsiteX6" fmla="*/ 4293775 w 5344233"/>
                <a:gd name="connsiteY6" fmla="*/ 2266950 h 4135024"/>
                <a:gd name="connsiteX7" fmla="*/ 3627025 w 5344233"/>
                <a:gd name="connsiteY7" fmla="*/ 9525 h 4135024"/>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 name="connsiteX0" fmla="*/ 1702975 w 5344233"/>
                <a:gd name="connsiteY0" fmla="*/ 0 h 4120943"/>
                <a:gd name="connsiteX1" fmla="*/ 1007650 w 5344233"/>
                <a:gd name="connsiteY1" fmla="*/ 2352675 h 4120943"/>
                <a:gd name="connsiteX2" fmla="*/ 817150 w 5344233"/>
                <a:gd name="connsiteY2" fmla="*/ 4114800 h 4120943"/>
                <a:gd name="connsiteX3" fmla="*/ 3291306 w 5344233"/>
                <a:gd name="connsiteY3" fmla="*/ 4120943 h 4120943"/>
                <a:gd name="connsiteX4" fmla="*/ 3704079 w 5344233"/>
                <a:gd name="connsiteY4" fmla="*/ 4120943 h 4120943"/>
                <a:gd name="connsiteX5" fmla="*/ 4493800 w 5344233"/>
                <a:gd name="connsiteY5" fmla="*/ 4114800 h 4120943"/>
                <a:gd name="connsiteX6" fmla="*/ 4293775 w 5344233"/>
                <a:gd name="connsiteY6" fmla="*/ 2266950 h 4120943"/>
                <a:gd name="connsiteX7" fmla="*/ 3627025 w 5344233"/>
                <a:gd name="connsiteY7" fmla="*/ 9525 h 412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233" h="4120943">
                  <a:moveTo>
                    <a:pt x="1702975" y="0"/>
                  </a:moveTo>
                  <a:cubicBezTo>
                    <a:pt x="1690072" y="1285199"/>
                    <a:pt x="1725808" y="1821369"/>
                    <a:pt x="1007650" y="2352675"/>
                  </a:cubicBezTo>
                  <a:cubicBezTo>
                    <a:pt x="-451770" y="3372931"/>
                    <a:pt x="-155346" y="4115949"/>
                    <a:pt x="817150" y="4114800"/>
                  </a:cubicBezTo>
                  <a:lnTo>
                    <a:pt x="3291306" y="4120943"/>
                  </a:lnTo>
                  <a:cubicBezTo>
                    <a:pt x="3289709" y="3557702"/>
                    <a:pt x="3705673" y="3557702"/>
                    <a:pt x="3704079" y="4120943"/>
                  </a:cubicBezTo>
                  <a:lnTo>
                    <a:pt x="4493800" y="4114800"/>
                  </a:lnTo>
                  <a:cubicBezTo>
                    <a:pt x="5526351" y="4097101"/>
                    <a:pt x="5795279" y="3286599"/>
                    <a:pt x="4293775" y="2266950"/>
                  </a:cubicBezTo>
                  <a:cubicBezTo>
                    <a:pt x="3633781" y="1864670"/>
                    <a:pt x="3654722" y="961417"/>
                    <a:pt x="3627025" y="9525"/>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500"/>
            </a:p>
          </p:txBody>
        </p:sp>
      </p:grpSp>
      <p:sp>
        <p:nvSpPr>
          <p:cNvPr id="26" name="Oval 25">
            <a:extLst>
              <a:ext uri="{FF2B5EF4-FFF2-40B4-BE49-F238E27FC236}">
                <a16:creationId xmlns:a16="http://schemas.microsoft.com/office/drawing/2014/main" id="{FA4484D5-4191-4AAD-8A2D-AAFA4169C6A7}"/>
              </a:ext>
            </a:extLst>
          </p:cNvPr>
          <p:cNvSpPr/>
          <p:nvPr/>
        </p:nvSpPr>
        <p:spPr>
          <a:xfrm>
            <a:off x="3732709" y="3700798"/>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27" name="Oval 26">
            <a:extLst>
              <a:ext uri="{FF2B5EF4-FFF2-40B4-BE49-F238E27FC236}">
                <a16:creationId xmlns:a16="http://schemas.microsoft.com/office/drawing/2014/main" id="{513D38F7-40D2-4D99-A35D-1183FA769631}"/>
              </a:ext>
            </a:extLst>
          </p:cNvPr>
          <p:cNvSpPr/>
          <p:nvPr/>
        </p:nvSpPr>
        <p:spPr>
          <a:xfrm>
            <a:off x="6476022" y="3249218"/>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2" name="Oval 31">
            <a:extLst>
              <a:ext uri="{FF2B5EF4-FFF2-40B4-BE49-F238E27FC236}">
                <a16:creationId xmlns:a16="http://schemas.microsoft.com/office/drawing/2014/main" id="{059C914F-0512-43AB-AA3D-DBD772389448}"/>
              </a:ext>
            </a:extLst>
          </p:cNvPr>
          <p:cNvSpPr/>
          <p:nvPr/>
        </p:nvSpPr>
        <p:spPr>
          <a:xfrm>
            <a:off x="6351989" y="4163360"/>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3" name="Oval 32">
            <a:extLst>
              <a:ext uri="{FF2B5EF4-FFF2-40B4-BE49-F238E27FC236}">
                <a16:creationId xmlns:a16="http://schemas.microsoft.com/office/drawing/2014/main" id="{CB31986E-F971-45AA-BFBA-84AA00594372}"/>
              </a:ext>
            </a:extLst>
          </p:cNvPr>
          <p:cNvSpPr/>
          <p:nvPr/>
        </p:nvSpPr>
        <p:spPr>
          <a:xfrm>
            <a:off x="7369248" y="3549981"/>
            <a:ext cx="248069" cy="187761"/>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36" name="Oval 35">
            <a:extLst>
              <a:ext uri="{FF2B5EF4-FFF2-40B4-BE49-F238E27FC236}">
                <a16:creationId xmlns:a16="http://schemas.microsoft.com/office/drawing/2014/main" id="{F3129809-BE33-4E1A-AC62-E31B08243E00}"/>
              </a:ext>
            </a:extLst>
          </p:cNvPr>
          <p:cNvSpPr/>
          <p:nvPr/>
        </p:nvSpPr>
        <p:spPr>
          <a:xfrm>
            <a:off x="6227954" y="3724052"/>
            <a:ext cx="248069" cy="187760"/>
          </a:xfrm>
          <a:prstGeom prst="ellipse">
            <a:avLst/>
          </a:prstGeom>
          <a:solidFill>
            <a:schemeClr val="accent6"/>
          </a:solidFill>
          <a:ln w="12700">
            <a:solidFill>
              <a:schemeClr val="tx1"/>
            </a:solidFill>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52274" name="TextBox 165">
            <a:extLst>
              <a:ext uri="{FF2B5EF4-FFF2-40B4-BE49-F238E27FC236}">
                <a16:creationId xmlns:a16="http://schemas.microsoft.com/office/drawing/2014/main" id="{7617CDA1-10A8-7F40-B588-3F6A5B471791}"/>
              </a:ext>
            </a:extLst>
          </p:cNvPr>
          <p:cNvSpPr txBox="1">
            <a:spLocks noChangeArrowheads="1"/>
          </p:cNvSpPr>
          <p:nvPr/>
        </p:nvSpPr>
        <p:spPr bwMode="auto">
          <a:xfrm>
            <a:off x="7064173" y="2074784"/>
            <a:ext cx="1000595"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en-US" sz="1400" u="none" dirty="0"/>
              <a:t>Dopamine</a:t>
            </a:r>
            <a:br>
              <a:rPr lang="en-GB" altLang="en-US" sz="1400" u="none" dirty="0"/>
            </a:br>
            <a:r>
              <a:rPr lang="en-GB" altLang="en-US" sz="1400" u="none" dirty="0"/>
              <a:t>release</a:t>
            </a:r>
          </a:p>
        </p:txBody>
      </p:sp>
      <p:sp>
        <p:nvSpPr>
          <p:cNvPr id="39" name="Arrow: Up 38">
            <a:extLst>
              <a:ext uri="{FF2B5EF4-FFF2-40B4-BE49-F238E27FC236}">
                <a16:creationId xmlns:a16="http://schemas.microsoft.com/office/drawing/2014/main" id="{002E9C40-0050-4686-812B-89CF6A6CCC5F}"/>
              </a:ext>
            </a:extLst>
          </p:cNvPr>
          <p:cNvSpPr/>
          <p:nvPr/>
        </p:nvSpPr>
        <p:spPr>
          <a:xfrm rot="10800000">
            <a:off x="7369244" y="2708920"/>
            <a:ext cx="248070" cy="438720"/>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52276" name="TextBox 167">
            <a:extLst>
              <a:ext uri="{FF2B5EF4-FFF2-40B4-BE49-F238E27FC236}">
                <a16:creationId xmlns:a16="http://schemas.microsoft.com/office/drawing/2014/main" id="{CD30AA75-EC58-354F-90AD-20EFDCC78026}"/>
              </a:ext>
            </a:extLst>
          </p:cNvPr>
          <p:cNvSpPr txBox="1">
            <a:spLocks noChangeArrowheads="1"/>
          </p:cNvSpPr>
          <p:nvPr/>
        </p:nvSpPr>
        <p:spPr bwMode="auto">
          <a:xfrm>
            <a:off x="2954340" y="2346518"/>
            <a:ext cx="106471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u="sng">
                <a:solidFill>
                  <a:schemeClr val="tx1"/>
                </a:solidFill>
                <a:latin typeface="Arial" panose="020B0604020202020204" pitchFamily="34" charset="0"/>
                <a:ea typeface="ＭＳ Ｐゴシック" panose="020B0600070205080204" pitchFamily="34" charset="-128"/>
              </a:defRPr>
            </a:lvl1pPr>
            <a:lvl2pPr marL="742950" indent="-285750">
              <a:defRPr sz="2000" u="sng">
                <a:solidFill>
                  <a:schemeClr val="tx1"/>
                </a:solidFill>
                <a:latin typeface="Arial" panose="020B0604020202020204" pitchFamily="34" charset="0"/>
                <a:ea typeface="ＭＳ Ｐゴシック" panose="020B0600070205080204" pitchFamily="34" charset="-128"/>
              </a:defRPr>
            </a:lvl2pPr>
            <a:lvl3pPr marL="1143000" indent="-228600">
              <a:defRPr sz="2000" u="sng">
                <a:solidFill>
                  <a:schemeClr val="tx1"/>
                </a:solidFill>
                <a:latin typeface="Arial" panose="020B0604020202020204" pitchFamily="34" charset="0"/>
                <a:ea typeface="ＭＳ Ｐゴシック" panose="020B0600070205080204" pitchFamily="34" charset="-128"/>
              </a:defRPr>
            </a:lvl3pPr>
            <a:lvl4pPr marL="1600200" indent="-228600">
              <a:defRPr sz="2000" u="sng">
                <a:solidFill>
                  <a:schemeClr val="tx1"/>
                </a:solidFill>
                <a:latin typeface="Arial" panose="020B0604020202020204" pitchFamily="34" charset="0"/>
                <a:ea typeface="ＭＳ Ｐゴシック" panose="020B0600070205080204" pitchFamily="34" charset="-128"/>
              </a:defRPr>
            </a:lvl4pPr>
            <a:lvl5pPr marL="2057400" indent="-228600">
              <a:defRPr sz="20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en-US" sz="1500"/>
              <a:t>Dopamine</a:t>
            </a:r>
            <a:br>
              <a:rPr lang="en-GB" altLang="en-US" sz="1500"/>
            </a:br>
            <a:r>
              <a:rPr lang="en-GB" altLang="en-US" sz="1500"/>
              <a:t>synthesis</a:t>
            </a:r>
            <a:br>
              <a:rPr lang="en-GB" altLang="en-US" sz="1500"/>
            </a:br>
            <a:r>
              <a:rPr lang="en-GB" altLang="en-US" sz="1500"/>
              <a:t>capacity</a:t>
            </a:r>
          </a:p>
        </p:txBody>
      </p:sp>
      <p:sp>
        <p:nvSpPr>
          <p:cNvPr id="41" name="Arrow: Up 40">
            <a:extLst>
              <a:ext uri="{FF2B5EF4-FFF2-40B4-BE49-F238E27FC236}">
                <a16:creationId xmlns:a16="http://schemas.microsoft.com/office/drawing/2014/main" id="{E47779FF-B1B2-4608-A7CB-48AA93027C47}"/>
              </a:ext>
            </a:extLst>
          </p:cNvPr>
          <p:cNvSpPr/>
          <p:nvPr/>
        </p:nvSpPr>
        <p:spPr>
          <a:xfrm>
            <a:off x="2597152" y="2389190"/>
            <a:ext cx="322263" cy="593725"/>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2" name="Rectangle 2">
            <a:extLst>
              <a:ext uri="{FF2B5EF4-FFF2-40B4-BE49-F238E27FC236}">
                <a16:creationId xmlns:a16="http://schemas.microsoft.com/office/drawing/2014/main" id="{5B7DBEC3-C24B-3CA8-A99E-D20DBC0E904D}"/>
              </a:ext>
            </a:extLst>
          </p:cNvPr>
          <p:cNvSpPr>
            <a:spLocks noChangeArrowheads="1"/>
          </p:cNvSpPr>
          <p:nvPr/>
        </p:nvSpPr>
        <p:spPr bwMode="auto">
          <a:xfrm>
            <a:off x="6003636"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 descr="New schizophrenia medications could signal a comeback for psychiatric drugs">
            <a:extLst>
              <a:ext uri="{FF2B5EF4-FFF2-40B4-BE49-F238E27FC236}">
                <a16:creationId xmlns:a16="http://schemas.microsoft.com/office/drawing/2014/main" id="{7EA44CB1-21BF-1D5A-FE5B-CF47EE80F5CC}"/>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1042516" y="1652612"/>
            <a:ext cx="5194300" cy="45847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60">
            <a:extLst>
              <a:ext uri="{FF2B5EF4-FFF2-40B4-BE49-F238E27FC236}">
                <a16:creationId xmlns:a16="http://schemas.microsoft.com/office/drawing/2014/main" id="{38F041B0-6714-473B-D6A6-2E92618D0591}"/>
              </a:ext>
            </a:extLst>
          </p:cNvPr>
          <p:cNvGrpSpPr>
            <a:grpSpLocks/>
          </p:cNvGrpSpPr>
          <p:nvPr/>
        </p:nvGrpSpPr>
        <p:grpSpPr bwMode="auto">
          <a:xfrm>
            <a:off x="7807413" y="2954332"/>
            <a:ext cx="895350" cy="1998662"/>
            <a:chOff x="6191892" y="2543823"/>
            <a:chExt cx="1192738" cy="2664788"/>
          </a:xfrm>
        </p:grpSpPr>
        <p:grpSp>
          <p:nvGrpSpPr>
            <p:cNvPr id="4" name="Group 55">
              <a:extLst>
                <a:ext uri="{FF2B5EF4-FFF2-40B4-BE49-F238E27FC236}">
                  <a16:creationId xmlns:a16="http://schemas.microsoft.com/office/drawing/2014/main" id="{79F63603-D962-9850-6C6E-179E010B85F3}"/>
                </a:ext>
              </a:extLst>
            </p:cNvPr>
            <p:cNvGrpSpPr>
              <a:grpSpLocks/>
            </p:cNvGrpSpPr>
            <p:nvPr/>
          </p:nvGrpSpPr>
          <p:grpSpPr bwMode="auto">
            <a:xfrm>
              <a:off x="6191892" y="2543823"/>
              <a:ext cx="1192738" cy="2664788"/>
              <a:chOff x="6191892" y="2543823"/>
              <a:chExt cx="1192738" cy="2664788"/>
            </a:xfrm>
          </p:grpSpPr>
          <p:sp>
            <p:nvSpPr>
              <p:cNvPr id="15" name="Freeform: Shape 9">
                <a:extLst>
                  <a:ext uri="{FF2B5EF4-FFF2-40B4-BE49-F238E27FC236}">
                    <a16:creationId xmlns:a16="http://schemas.microsoft.com/office/drawing/2014/main" id="{C03328C4-B74D-5037-9412-4D579B942456}"/>
                  </a:ext>
                </a:extLst>
              </p:cNvPr>
              <p:cNvSpPr/>
              <p:nvPr/>
            </p:nvSpPr>
            <p:spPr>
              <a:xfrm rot="5400000">
                <a:off x="5455867" y="3279848"/>
                <a:ext cx="2664788" cy="1192738"/>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647819 w 5344233"/>
                  <a:gd name="connsiteY0" fmla="*/ 1160472 h 4105276"/>
                  <a:gd name="connsiteX1" fmla="*/ 1007650 w 5344233"/>
                  <a:gd name="connsiteY1" fmla="*/ 2343150 h 4105276"/>
                  <a:gd name="connsiteX2" fmla="*/ 817150 w 5344233"/>
                  <a:gd name="connsiteY2" fmla="*/ 4105275 h 4105276"/>
                  <a:gd name="connsiteX3" fmla="*/ 4493800 w 5344233"/>
                  <a:gd name="connsiteY3" fmla="*/ 4105275 h 4105276"/>
                  <a:gd name="connsiteX4" fmla="*/ 4293775 w 5344233"/>
                  <a:gd name="connsiteY4" fmla="*/ 2257425 h 4105276"/>
                  <a:gd name="connsiteX5" fmla="*/ 3627025 w 5344233"/>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318073 h 3262877"/>
                  <a:gd name="connsiteX1" fmla="*/ 1028875 w 5365458"/>
                  <a:gd name="connsiteY1" fmla="*/ 1500751 h 3262877"/>
                  <a:gd name="connsiteX2" fmla="*/ 838375 w 5365458"/>
                  <a:gd name="connsiteY2" fmla="*/ 3262876 h 3262877"/>
                  <a:gd name="connsiteX3" fmla="*/ 4515025 w 5365458"/>
                  <a:gd name="connsiteY3" fmla="*/ 3262876 h 3262877"/>
                  <a:gd name="connsiteX4" fmla="*/ 4315000 w 5365458"/>
                  <a:gd name="connsiteY4" fmla="*/ 1415026 h 3262877"/>
                  <a:gd name="connsiteX5" fmla="*/ 3648250 w 5365458"/>
                  <a:gd name="connsiteY5" fmla="*/ 0 h 3262877"/>
                  <a:gd name="connsiteX0" fmla="*/ 1669044 w 5379480"/>
                  <a:gd name="connsiteY0" fmla="*/ 318073 h 3262877"/>
                  <a:gd name="connsiteX1" fmla="*/ 1028875 w 5379480"/>
                  <a:gd name="connsiteY1" fmla="*/ 1500751 h 3262877"/>
                  <a:gd name="connsiteX2" fmla="*/ 838375 w 5379480"/>
                  <a:gd name="connsiteY2" fmla="*/ 3262876 h 3262877"/>
                  <a:gd name="connsiteX3" fmla="*/ 4515025 w 5379480"/>
                  <a:gd name="connsiteY3" fmla="*/ 3262876 h 3262877"/>
                  <a:gd name="connsiteX4" fmla="*/ 4315000 w 5379480"/>
                  <a:gd name="connsiteY4" fmla="*/ 1415026 h 3262877"/>
                  <a:gd name="connsiteX5" fmla="*/ 3648250 w 5379480"/>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107473 h 3052277"/>
                  <a:gd name="connsiteX1" fmla="*/ 1028875 w 5358485"/>
                  <a:gd name="connsiteY1" fmla="*/ 1290151 h 3052277"/>
                  <a:gd name="connsiteX2" fmla="*/ 838375 w 5358485"/>
                  <a:gd name="connsiteY2" fmla="*/ 3052276 h 3052277"/>
                  <a:gd name="connsiteX3" fmla="*/ 4515025 w 5358485"/>
                  <a:gd name="connsiteY3" fmla="*/ 3052276 h 3052277"/>
                  <a:gd name="connsiteX4" fmla="*/ 4314999 w 5358485"/>
                  <a:gd name="connsiteY4" fmla="*/ 1298027 h 3052277"/>
                  <a:gd name="connsiteX5" fmla="*/ 3629863 w 5358485"/>
                  <a:gd name="connsiteY5" fmla="*/ 0 h 30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485" h="3052277">
                    <a:moveTo>
                      <a:pt x="1669044" y="107473"/>
                    </a:moveTo>
                    <a:cubicBezTo>
                      <a:pt x="1656141" y="1392672"/>
                      <a:pt x="1783807" y="1180044"/>
                      <a:pt x="1028875" y="1290151"/>
                    </a:cubicBezTo>
                    <a:cubicBezTo>
                      <a:pt x="-485701" y="1561608"/>
                      <a:pt x="-134121" y="3053425"/>
                      <a:pt x="838375" y="3052276"/>
                    </a:cubicBezTo>
                    <a:lnTo>
                      <a:pt x="4515025" y="3052276"/>
                    </a:lnTo>
                    <a:cubicBezTo>
                      <a:pt x="5547576" y="3034577"/>
                      <a:pt x="5798121" y="1545477"/>
                      <a:pt x="4314999" y="1298027"/>
                    </a:cubicBezTo>
                    <a:cubicBezTo>
                      <a:pt x="3563069" y="1199949"/>
                      <a:pt x="3657561" y="1232692"/>
                      <a:pt x="3629863" y="0"/>
                    </a:cubicBezTo>
                  </a:path>
                </a:pathLst>
              </a:custGeom>
              <a:gradFill flip="none" rotWithShape="1">
                <a:gsLst>
                  <a:gs pos="60160">
                    <a:srgbClr val="E8D1BA"/>
                  </a:gs>
                  <a:gs pos="20000">
                    <a:srgbClr val="D6AD84"/>
                  </a:gs>
                  <a:gs pos="100000">
                    <a:schemeClr val="bg1"/>
                  </a:gs>
                </a:gsLst>
                <a:lin ang="1620000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GB" sz="1500"/>
              </a:p>
            </p:txBody>
          </p:sp>
          <p:sp>
            <p:nvSpPr>
              <p:cNvPr id="18" name="Freeform: Shape 10">
                <a:extLst>
                  <a:ext uri="{FF2B5EF4-FFF2-40B4-BE49-F238E27FC236}">
                    <a16:creationId xmlns:a16="http://schemas.microsoft.com/office/drawing/2014/main" id="{1E6A1EE2-EC4C-4563-2CF7-92CD41F7B012}"/>
                  </a:ext>
                </a:extLst>
              </p:cNvPr>
              <p:cNvSpPr/>
              <p:nvPr/>
            </p:nvSpPr>
            <p:spPr>
              <a:xfrm rot="5400000">
                <a:off x="5455867" y="3279848"/>
                <a:ext cx="2664788" cy="1192738"/>
              </a:xfrm>
              <a:custGeom>
                <a:avLst/>
                <a:gdLst>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676650"/>
                  <a:gd name="connsiteY0" fmla="*/ 0 h 4114800"/>
                  <a:gd name="connsiteX1" fmla="*/ 190500 w 3676650"/>
                  <a:gd name="connsiteY1" fmla="*/ 2352675 h 4114800"/>
                  <a:gd name="connsiteX2" fmla="*/ 0 w 3676650"/>
                  <a:gd name="connsiteY2" fmla="*/ 4114800 h 4114800"/>
                  <a:gd name="connsiteX3" fmla="*/ 3676650 w 3676650"/>
                  <a:gd name="connsiteY3" fmla="*/ 4114800 h 4114800"/>
                  <a:gd name="connsiteX4" fmla="*/ 3476625 w 3676650"/>
                  <a:gd name="connsiteY4" fmla="*/ 2266950 h 4114800"/>
                  <a:gd name="connsiteX5" fmla="*/ 2809875 w 3676650"/>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885825 w 3773137"/>
                  <a:gd name="connsiteY0" fmla="*/ 0 h 4114800"/>
                  <a:gd name="connsiteX1" fmla="*/ 190500 w 3773137"/>
                  <a:gd name="connsiteY1" fmla="*/ 2352675 h 4114800"/>
                  <a:gd name="connsiteX2" fmla="*/ 0 w 3773137"/>
                  <a:gd name="connsiteY2" fmla="*/ 4114800 h 4114800"/>
                  <a:gd name="connsiteX3" fmla="*/ 3676650 w 3773137"/>
                  <a:gd name="connsiteY3" fmla="*/ 4114800 h 4114800"/>
                  <a:gd name="connsiteX4" fmla="*/ 3476625 w 3773137"/>
                  <a:gd name="connsiteY4" fmla="*/ 2266950 h 4114800"/>
                  <a:gd name="connsiteX5" fmla="*/ 2809875 w 3773137"/>
                  <a:gd name="connsiteY5" fmla="*/ 9525 h 4114800"/>
                  <a:gd name="connsiteX0" fmla="*/ 1271699 w 4159011"/>
                  <a:gd name="connsiteY0" fmla="*/ 0 h 4114800"/>
                  <a:gd name="connsiteX1" fmla="*/ 576374 w 4159011"/>
                  <a:gd name="connsiteY1" fmla="*/ 2352675 h 4114800"/>
                  <a:gd name="connsiteX2" fmla="*/ 385874 w 4159011"/>
                  <a:gd name="connsiteY2" fmla="*/ 4114800 h 4114800"/>
                  <a:gd name="connsiteX3" fmla="*/ 4062524 w 4159011"/>
                  <a:gd name="connsiteY3" fmla="*/ 4114800 h 4114800"/>
                  <a:gd name="connsiteX4" fmla="*/ 3862499 w 4159011"/>
                  <a:gd name="connsiteY4" fmla="*/ 2266950 h 4114800"/>
                  <a:gd name="connsiteX5" fmla="*/ 3195749 w 4159011"/>
                  <a:gd name="connsiteY5" fmla="*/ 9525 h 4114800"/>
                  <a:gd name="connsiteX0" fmla="*/ 1722112 w 4609424"/>
                  <a:gd name="connsiteY0" fmla="*/ 0 h 4114800"/>
                  <a:gd name="connsiteX1" fmla="*/ 1026787 w 4609424"/>
                  <a:gd name="connsiteY1" fmla="*/ 2352675 h 4114800"/>
                  <a:gd name="connsiteX2" fmla="*/ 836287 w 4609424"/>
                  <a:gd name="connsiteY2" fmla="*/ 4114800 h 4114800"/>
                  <a:gd name="connsiteX3" fmla="*/ 4512937 w 4609424"/>
                  <a:gd name="connsiteY3" fmla="*/ 4114800 h 4114800"/>
                  <a:gd name="connsiteX4" fmla="*/ 4312912 w 4609424"/>
                  <a:gd name="connsiteY4" fmla="*/ 2266950 h 4114800"/>
                  <a:gd name="connsiteX5" fmla="*/ 3646162 w 4609424"/>
                  <a:gd name="connsiteY5" fmla="*/ 9525 h 4114800"/>
                  <a:gd name="connsiteX0" fmla="*/ 1809404 w 4696716"/>
                  <a:gd name="connsiteY0" fmla="*/ 0 h 4114800"/>
                  <a:gd name="connsiteX1" fmla="*/ 1114079 w 4696716"/>
                  <a:gd name="connsiteY1" fmla="*/ 2352675 h 4114800"/>
                  <a:gd name="connsiteX2" fmla="*/ 923579 w 4696716"/>
                  <a:gd name="connsiteY2" fmla="*/ 4114800 h 4114800"/>
                  <a:gd name="connsiteX3" fmla="*/ 4600229 w 4696716"/>
                  <a:gd name="connsiteY3" fmla="*/ 4114800 h 4114800"/>
                  <a:gd name="connsiteX4" fmla="*/ 4400204 w 4696716"/>
                  <a:gd name="connsiteY4" fmla="*/ 2266950 h 4114800"/>
                  <a:gd name="connsiteX5" fmla="*/ 3733454 w 4696716"/>
                  <a:gd name="connsiteY5" fmla="*/ 9525 h 4114800"/>
                  <a:gd name="connsiteX0" fmla="*/ 1702975 w 4590287"/>
                  <a:gd name="connsiteY0" fmla="*/ 0 h 4114801"/>
                  <a:gd name="connsiteX1" fmla="*/ 1007650 w 4590287"/>
                  <a:gd name="connsiteY1" fmla="*/ 2352675 h 4114801"/>
                  <a:gd name="connsiteX2" fmla="*/ 817150 w 4590287"/>
                  <a:gd name="connsiteY2" fmla="*/ 4114800 h 4114801"/>
                  <a:gd name="connsiteX3" fmla="*/ 4493800 w 4590287"/>
                  <a:gd name="connsiteY3" fmla="*/ 4114800 h 4114801"/>
                  <a:gd name="connsiteX4" fmla="*/ 4293775 w 4590287"/>
                  <a:gd name="connsiteY4" fmla="*/ 2266950 h 4114801"/>
                  <a:gd name="connsiteX5" fmla="*/ 3627025 w 4590287"/>
                  <a:gd name="connsiteY5" fmla="*/ 9525 h 4114801"/>
                  <a:gd name="connsiteX0" fmla="*/ 1702975 w 5034044"/>
                  <a:gd name="connsiteY0" fmla="*/ 0 h 4114801"/>
                  <a:gd name="connsiteX1" fmla="*/ 1007650 w 5034044"/>
                  <a:gd name="connsiteY1" fmla="*/ 2352675 h 4114801"/>
                  <a:gd name="connsiteX2" fmla="*/ 817150 w 5034044"/>
                  <a:gd name="connsiteY2" fmla="*/ 4114800 h 4114801"/>
                  <a:gd name="connsiteX3" fmla="*/ 4493800 w 5034044"/>
                  <a:gd name="connsiteY3" fmla="*/ 4114800 h 4114801"/>
                  <a:gd name="connsiteX4" fmla="*/ 4293775 w 5034044"/>
                  <a:gd name="connsiteY4" fmla="*/ 2266950 h 4114801"/>
                  <a:gd name="connsiteX5" fmla="*/ 3627025 w 5034044"/>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702975 w 5344233"/>
                  <a:gd name="connsiteY0" fmla="*/ 0 h 4114801"/>
                  <a:gd name="connsiteX1" fmla="*/ 1007650 w 5344233"/>
                  <a:gd name="connsiteY1" fmla="*/ 2352675 h 4114801"/>
                  <a:gd name="connsiteX2" fmla="*/ 817150 w 5344233"/>
                  <a:gd name="connsiteY2" fmla="*/ 4114800 h 4114801"/>
                  <a:gd name="connsiteX3" fmla="*/ 4493800 w 5344233"/>
                  <a:gd name="connsiteY3" fmla="*/ 4114800 h 4114801"/>
                  <a:gd name="connsiteX4" fmla="*/ 4293775 w 5344233"/>
                  <a:gd name="connsiteY4" fmla="*/ 2266950 h 4114801"/>
                  <a:gd name="connsiteX5" fmla="*/ 3627025 w 5344233"/>
                  <a:gd name="connsiteY5" fmla="*/ 9525 h 4114801"/>
                  <a:gd name="connsiteX0" fmla="*/ 1647819 w 5344233"/>
                  <a:gd name="connsiteY0" fmla="*/ 1160472 h 4105276"/>
                  <a:gd name="connsiteX1" fmla="*/ 1007650 w 5344233"/>
                  <a:gd name="connsiteY1" fmla="*/ 2343150 h 4105276"/>
                  <a:gd name="connsiteX2" fmla="*/ 817150 w 5344233"/>
                  <a:gd name="connsiteY2" fmla="*/ 4105275 h 4105276"/>
                  <a:gd name="connsiteX3" fmla="*/ 4493800 w 5344233"/>
                  <a:gd name="connsiteY3" fmla="*/ 4105275 h 4105276"/>
                  <a:gd name="connsiteX4" fmla="*/ 4293775 w 5344233"/>
                  <a:gd name="connsiteY4" fmla="*/ 2257425 h 4105276"/>
                  <a:gd name="connsiteX5" fmla="*/ 3627025 w 5344233"/>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1160472 h 4105276"/>
                  <a:gd name="connsiteX1" fmla="*/ 1028875 w 5365458"/>
                  <a:gd name="connsiteY1" fmla="*/ 2343150 h 4105276"/>
                  <a:gd name="connsiteX2" fmla="*/ 838375 w 5365458"/>
                  <a:gd name="connsiteY2" fmla="*/ 4105275 h 4105276"/>
                  <a:gd name="connsiteX3" fmla="*/ 4515025 w 5365458"/>
                  <a:gd name="connsiteY3" fmla="*/ 4105275 h 4105276"/>
                  <a:gd name="connsiteX4" fmla="*/ 4315000 w 5365458"/>
                  <a:gd name="connsiteY4" fmla="*/ 2257425 h 4105276"/>
                  <a:gd name="connsiteX5" fmla="*/ 3648250 w 5365458"/>
                  <a:gd name="connsiteY5" fmla="*/ 0 h 4105276"/>
                  <a:gd name="connsiteX0" fmla="*/ 1669044 w 5365458"/>
                  <a:gd name="connsiteY0" fmla="*/ 318073 h 3262877"/>
                  <a:gd name="connsiteX1" fmla="*/ 1028875 w 5365458"/>
                  <a:gd name="connsiteY1" fmla="*/ 1500751 h 3262877"/>
                  <a:gd name="connsiteX2" fmla="*/ 838375 w 5365458"/>
                  <a:gd name="connsiteY2" fmla="*/ 3262876 h 3262877"/>
                  <a:gd name="connsiteX3" fmla="*/ 4515025 w 5365458"/>
                  <a:gd name="connsiteY3" fmla="*/ 3262876 h 3262877"/>
                  <a:gd name="connsiteX4" fmla="*/ 4315000 w 5365458"/>
                  <a:gd name="connsiteY4" fmla="*/ 1415026 h 3262877"/>
                  <a:gd name="connsiteX5" fmla="*/ 3648250 w 5365458"/>
                  <a:gd name="connsiteY5" fmla="*/ 0 h 3262877"/>
                  <a:gd name="connsiteX0" fmla="*/ 1669044 w 5379480"/>
                  <a:gd name="connsiteY0" fmla="*/ 318073 h 3262877"/>
                  <a:gd name="connsiteX1" fmla="*/ 1028875 w 5379480"/>
                  <a:gd name="connsiteY1" fmla="*/ 1500751 h 3262877"/>
                  <a:gd name="connsiteX2" fmla="*/ 838375 w 5379480"/>
                  <a:gd name="connsiteY2" fmla="*/ 3262876 h 3262877"/>
                  <a:gd name="connsiteX3" fmla="*/ 4515025 w 5379480"/>
                  <a:gd name="connsiteY3" fmla="*/ 3262876 h 3262877"/>
                  <a:gd name="connsiteX4" fmla="*/ 4315000 w 5379480"/>
                  <a:gd name="connsiteY4" fmla="*/ 1415026 h 3262877"/>
                  <a:gd name="connsiteX5" fmla="*/ 3648250 w 5379480"/>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5000 w 5358485"/>
                  <a:gd name="connsiteY4" fmla="*/ 1415026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318073 h 3262877"/>
                  <a:gd name="connsiteX1" fmla="*/ 1028875 w 5358485"/>
                  <a:gd name="connsiteY1" fmla="*/ 1500751 h 3262877"/>
                  <a:gd name="connsiteX2" fmla="*/ 838375 w 5358485"/>
                  <a:gd name="connsiteY2" fmla="*/ 3262876 h 3262877"/>
                  <a:gd name="connsiteX3" fmla="*/ 4515025 w 5358485"/>
                  <a:gd name="connsiteY3" fmla="*/ 3262876 h 3262877"/>
                  <a:gd name="connsiteX4" fmla="*/ 4314999 w 5358485"/>
                  <a:gd name="connsiteY4" fmla="*/ 1508627 h 3262877"/>
                  <a:gd name="connsiteX5" fmla="*/ 3648250 w 5358485"/>
                  <a:gd name="connsiteY5" fmla="*/ 0 h 3262877"/>
                  <a:gd name="connsiteX0" fmla="*/ 1669044 w 5358485"/>
                  <a:gd name="connsiteY0" fmla="*/ 107473 h 3052277"/>
                  <a:gd name="connsiteX1" fmla="*/ 1028875 w 5358485"/>
                  <a:gd name="connsiteY1" fmla="*/ 1290151 h 3052277"/>
                  <a:gd name="connsiteX2" fmla="*/ 838375 w 5358485"/>
                  <a:gd name="connsiteY2" fmla="*/ 3052276 h 3052277"/>
                  <a:gd name="connsiteX3" fmla="*/ 4515025 w 5358485"/>
                  <a:gd name="connsiteY3" fmla="*/ 3052276 h 3052277"/>
                  <a:gd name="connsiteX4" fmla="*/ 4314999 w 5358485"/>
                  <a:gd name="connsiteY4" fmla="*/ 1298027 h 3052277"/>
                  <a:gd name="connsiteX5" fmla="*/ 3629863 w 5358485"/>
                  <a:gd name="connsiteY5" fmla="*/ 0 h 30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8485" h="3052277">
                    <a:moveTo>
                      <a:pt x="1669044" y="107473"/>
                    </a:moveTo>
                    <a:cubicBezTo>
                      <a:pt x="1656141" y="1392672"/>
                      <a:pt x="1783807" y="1180044"/>
                      <a:pt x="1028875" y="1290151"/>
                    </a:cubicBezTo>
                    <a:cubicBezTo>
                      <a:pt x="-485701" y="1561608"/>
                      <a:pt x="-134121" y="3053425"/>
                      <a:pt x="838375" y="3052276"/>
                    </a:cubicBezTo>
                    <a:lnTo>
                      <a:pt x="4515025" y="3052276"/>
                    </a:lnTo>
                    <a:cubicBezTo>
                      <a:pt x="5547576" y="3034577"/>
                      <a:pt x="5798121" y="1545477"/>
                      <a:pt x="4314999" y="1298027"/>
                    </a:cubicBezTo>
                    <a:cubicBezTo>
                      <a:pt x="3563069" y="1199949"/>
                      <a:pt x="3657561" y="1232692"/>
                      <a:pt x="3629863" y="0"/>
                    </a:cubicBez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500"/>
              </a:p>
            </p:txBody>
          </p:sp>
        </p:grpSp>
        <p:sp>
          <p:nvSpPr>
            <p:cNvPr id="5" name="Isosceles Triangle 5">
              <a:extLst>
                <a:ext uri="{FF2B5EF4-FFF2-40B4-BE49-F238E27FC236}">
                  <a16:creationId xmlns:a16="http://schemas.microsoft.com/office/drawing/2014/main" id="{4310D18F-0E99-E8BB-6DB9-B6A2972CAA41}"/>
                </a:ext>
              </a:extLst>
            </p:cNvPr>
            <p:cNvSpPr/>
            <p:nvPr/>
          </p:nvSpPr>
          <p:spPr>
            <a:xfrm rot="16200000">
              <a:off x="6166431" y="3079376"/>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12" name="Isosceles Triangle 6">
              <a:extLst>
                <a:ext uri="{FF2B5EF4-FFF2-40B4-BE49-F238E27FC236}">
                  <a16:creationId xmlns:a16="http://schemas.microsoft.com/office/drawing/2014/main" id="{602EC357-C2AB-41F3-3B91-5744EC4078B6}"/>
                </a:ext>
              </a:extLst>
            </p:cNvPr>
            <p:cNvSpPr/>
            <p:nvPr/>
          </p:nvSpPr>
          <p:spPr>
            <a:xfrm rot="16200000">
              <a:off x="6166431" y="3532327"/>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13" name="Isosceles Triangle 7">
              <a:extLst>
                <a:ext uri="{FF2B5EF4-FFF2-40B4-BE49-F238E27FC236}">
                  <a16:creationId xmlns:a16="http://schemas.microsoft.com/office/drawing/2014/main" id="{9FC252BC-12D9-B1B5-0CEF-3ACF2CBBE25A}"/>
                </a:ext>
              </a:extLst>
            </p:cNvPr>
            <p:cNvSpPr/>
            <p:nvPr/>
          </p:nvSpPr>
          <p:spPr>
            <a:xfrm rot="16200000">
              <a:off x="6166431" y="3983160"/>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
          <p:nvSpPr>
            <p:cNvPr id="14" name="Isosceles Triangle 8">
              <a:extLst>
                <a:ext uri="{FF2B5EF4-FFF2-40B4-BE49-F238E27FC236}">
                  <a16:creationId xmlns:a16="http://schemas.microsoft.com/office/drawing/2014/main" id="{1042AE54-E4C9-89CF-8D22-198AE4212B57}"/>
                </a:ext>
              </a:extLst>
            </p:cNvPr>
            <p:cNvSpPr/>
            <p:nvPr/>
          </p:nvSpPr>
          <p:spPr>
            <a:xfrm rot="16200000">
              <a:off x="6166431" y="4436110"/>
              <a:ext cx="194726" cy="1311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grpSp>
      <p:pic>
        <p:nvPicPr>
          <p:cNvPr id="6" name="Picture 2" descr="New schizophrenia medications could signal a comeback for psychiatric drugs">
            <a:extLst>
              <a:ext uri="{FF2B5EF4-FFF2-40B4-BE49-F238E27FC236}">
                <a16:creationId xmlns:a16="http://schemas.microsoft.com/office/drawing/2014/main" id="{2FFA0182-B165-E675-51EA-2B14B6863EB2}"/>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960784" y="1619462"/>
            <a:ext cx="5194300" cy="4584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60649B-B7A2-B6D2-3D82-241BD8F1F2C6}"/>
              </a:ext>
            </a:extLst>
          </p:cNvPr>
          <p:cNvSpPr txBox="1"/>
          <p:nvPr/>
        </p:nvSpPr>
        <p:spPr>
          <a:xfrm>
            <a:off x="5773662" y="1916834"/>
            <a:ext cx="1114426" cy="674031"/>
          </a:xfrm>
          <a:prstGeom prst="rect">
            <a:avLst/>
          </a:prstGeom>
          <a:noFill/>
        </p:spPr>
        <p:txBody>
          <a:bodyPr wrap="square">
            <a:spAutoFit/>
          </a:bodyPr>
          <a:lstStyle/>
          <a:p>
            <a:pPr>
              <a:lnSpc>
                <a:spcPct val="90000"/>
              </a:lnSpc>
            </a:pPr>
            <a:r>
              <a:rPr lang="en-GB" altLang="en-US" sz="1400" dirty="0"/>
              <a:t>Dopamine</a:t>
            </a:r>
            <a:br>
              <a:rPr lang="en-GB" altLang="en-US" sz="1400" dirty="0"/>
            </a:br>
            <a:r>
              <a:rPr lang="en-GB" altLang="en-US" sz="1400" dirty="0"/>
              <a:t>synthesis</a:t>
            </a:r>
            <a:br>
              <a:rPr lang="en-GB" altLang="en-US" sz="1400" dirty="0"/>
            </a:br>
            <a:r>
              <a:rPr lang="en-GB" altLang="en-US" sz="1400" dirty="0"/>
              <a:t>capacity</a:t>
            </a:r>
          </a:p>
        </p:txBody>
      </p:sp>
      <p:sp>
        <p:nvSpPr>
          <p:cNvPr id="19" name="Arrow: Up 38">
            <a:extLst>
              <a:ext uri="{FF2B5EF4-FFF2-40B4-BE49-F238E27FC236}">
                <a16:creationId xmlns:a16="http://schemas.microsoft.com/office/drawing/2014/main" id="{C084379B-5D3D-C573-A8AD-F69E70BD7C6A}"/>
              </a:ext>
            </a:extLst>
          </p:cNvPr>
          <p:cNvSpPr/>
          <p:nvPr/>
        </p:nvSpPr>
        <p:spPr>
          <a:xfrm rot="10800000">
            <a:off x="6351986" y="2636912"/>
            <a:ext cx="248070" cy="438720"/>
          </a:xfrm>
          <a:prstGeom prst="upArrow">
            <a:avLst>
              <a:gd name="adj1" fmla="val 50000"/>
              <a:gd name="adj2" fmla="val 67391"/>
            </a:avLst>
          </a:prstGeom>
          <a:gradFill>
            <a:gsLst>
              <a:gs pos="0">
                <a:schemeClr val="accent6">
                  <a:lumMod val="75000"/>
                </a:schemeClr>
              </a:gs>
              <a:gs pos="100000">
                <a:srgbClr val="C0000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a:p>
        </p:txBody>
      </p:sp>
    </p:spTree>
    <p:extLst>
      <p:ext uri="{BB962C8B-B14F-4D97-AF65-F5344CB8AC3E}">
        <p14:creationId xmlns:p14="http://schemas.microsoft.com/office/powerpoint/2010/main" val="233602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P spid="33" grpId="0" animBg="1"/>
      <p:bldP spid="36" grpId="0" animBg="1"/>
      <p:bldP spid="52274" grpId="0"/>
      <p:bldP spid="39" grpId="0" animBg="1"/>
      <p:bldP spid="11" grpId="0"/>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3767B83-0971-71FC-1764-EC8DCC3D3BDA}"/>
              </a:ext>
            </a:extLst>
          </p:cNvPr>
          <p:cNvCxnSpPr>
            <a:cxnSpLocks/>
          </p:cNvCxnSpPr>
          <p:nvPr/>
        </p:nvCxnSpPr>
        <p:spPr>
          <a:xfrm>
            <a:off x="2152651" y="2481807"/>
            <a:ext cx="7378478"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C12825B-2FED-1707-CEF5-48E4BD97A98A}"/>
              </a:ext>
            </a:extLst>
          </p:cNvPr>
          <p:cNvCxnSpPr>
            <a:cxnSpLocks/>
          </p:cNvCxnSpPr>
          <p:nvPr/>
        </p:nvCxnSpPr>
        <p:spPr>
          <a:xfrm>
            <a:off x="6263579" y="2477074"/>
            <a:ext cx="0" cy="29070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D19222CE-4081-9BA2-21DE-58877EC59391}"/>
              </a:ext>
            </a:extLst>
          </p:cNvPr>
          <p:cNvSpPr/>
          <p:nvPr/>
        </p:nvSpPr>
        <p:spPr>
          <a:xfrm>
            <a:off x="5513051" y="2747963"/>
            <a:ext cx="1565293" cy="632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Social adversity Pathway to Psychosis</a:t>
            </a:r>
          </a:p>
        </p:txBody>
      </p:sp>
      <p:cxnSp>
        <p:nvCxnSpPr>
          <p:cNvPr id="66" name="Straight Connector 65">
            <a:extLst>
              <a:ext uri="{FF2B5EF4-FFF2-40B4-BE49-F238E27FC236}">
                <a16:creationId xmlns:a16="http://schemas.microsoft.com/office/drawing/2014/main" id="{CF4EB055-EB64-6D56-1CEA-445101B0FCBD}"/>
              </a:ext>
            </a:extLst>
          </p:cNvPr>
          <p:cNvCxnSpPr>
            <a:cxnSpLocks/>
          </p:cNvCxnSpPr>
          <p:nvPr/>
        </p:nvCxnSpPr>
        <p:spPr>
          <a:xfrm flipH="1">
            <a:off x="5509245" y="3378283"/>
            <a:ext cx="234995" cy="4331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5020E47-7825-49C3-5240-4457C85E6832}"/>
              </a:ext>
            </a:extLst>
          </p:cNvPr>
          <p:cNvCxnSpPr>
            <a:cxnSpLocks/>
          </p:cNvCxnSpPr>
          <p:nvPr/>
        </p:nvCxnSpPr>
        <p:spPr>
          <a:xfrm>
            <a:off x="6263579" y="3385534"/>
            <a:ext cx="0" cy="1088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6283729-3999-548A-A66F-2CED5BF03CB6}"/>
              </a:ext>
            </a:extLst>
          </p:cNvPr>
          <p:cNvCxnSpPr>
            <a:cxnSpLocks/>
          </p:cNvCxnSpPr>
          <p:nvPr/>
        </p:nvCxnSpPr>
        <p:spPr>
          <a:xfrm>
            <a:off x="6725658" y="3385534"/>
            <a:ext cx="225941" cy="4722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0" name="Rounded Rectangle 79">
            <a:extLst>
              <a:ext uri="{FF2B5EF4-FFF2-40B4-BE49-F238E27FC236}">
                <a16:creationId xmlns:a16="http://schemas.microsoft.com/office/drawing/2014/main" id="{417212B7-838C-1AB4-4F8D-64124D40EE53}"/>
              </a:ext>
            </a:extLst>
          </p:cNvPr>
          <p:cNvSpPr/>
          <p:nvPr/>
        </p:nvSpPr>
        <p:spPr>
          <a:xfrm>
            <a:off x="5106941" y="3797828"/>
            <a:ext cx="989055" cy="566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Childhood</a:t>
            </a:r>
          </a:p>
          <a:p>
            <a:pPr algn="ctr"/>
            <a:r>
              <a:rPr lang="en-US" sz="1200" dirty="0"/>
              <a:t>adversity</a:t>
            </a:r>
          </a:p>
        </p:txBody>
      </p:sp>
      <p:sp>
        <p:nvSpPr>
          <p:cNvPr id="82" name="Rounded Rectangle 81">
            <a:extLst>
              <a:ext uri="{FF2B5EF4-FFF2-40B4-BE49-F238E27FC236}">
                <a16:creationId xmlns:a16="http://schemas.microsoft.com/office/drawing/2014/main" id="{41D3A346-FFA4-75B3-FBBE-54F455DD4B2B}"/>
              </a:ext>
            </a:extLst>
          </p:cNvPr>
          <p:cNvSpPr/>
          <p:nvPr/>
        </p:nvSpPr>
        <p:spPr>
          <a:xfrm>
            <a:off x="6553280" y="3828648"/>
            <a:ext cx="781117" cy="53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Adverse Life events</a:t>
            </a:r>
          </a:p>
        </p:txBody>
      </p:sp>
      <p:sp>
        <p:nvSpPr>
          <p:cNvPr id="87" name="Rounded Rectangle 86">
            <a:extLst>
              <a:ext uri="{FF2B5EF4-FFF2-40B4-BE49-F238E27FC236}">
                <a16:creationId xmlns:a16="http://schemas.microsoft.com/office/drawing/2014/main" id="{E7327D2D-A1F8-8C14-3DF2-D2C3037CD431}"/>
              </a:ext>
            </a:extLst>
          </p:cNvPr>
          <p:cNvSpPr/>
          <p:nvPr/>
        </p:nvSpPr>
        <p:spPr>
          <a:xfrm>
            <a:off x="5657658" y="4547226"/>
            <a:ext cx="1384269" cy="49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Migration</a:t>
            </a:r>
          </a:p>
          <a:p>
            <a:pPr algn="ctr"/>
            <a:r>
              <a:rPr lang="en-US" sz="1500" dirty="0"/>
              <a:t>Discrimination</a:t>
            </a:r>
          </a:p>
        </p:txBody>
      </p:sp>
      <p:sp>
        <p:nvSpPr>
          <p:cNvPr id="121" name="Extract 120">
            <a:extLst>
              <a:ext uri="{FF2B5EF4-FFF2-40B4-BE49-F238E27FC236}">
                <a16:creationId xmlns:a16="http://schemas.microsoft.com/office/drawing/2014/main" id="{04DE2307-AAC4-E800-55B4-481362E14F86}"/>
              </a:ext>
            </a:extLst>
          </p:cNvPr>
          <p:cNvSpPr/>
          <p:nvPr/>
        </p:nvSpPr>
        <p:spPr>
          <a:xfrm rot="5400000">
            <a:off x="5398691" y="-2466944"/>
            <a:ext cx="526165" cy="6945243"/>
          </a:xfrm>
          <a:prstGeom prst="flowChartExtra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22" name="Extract 121">
            <a:extLst>
              <a:ext uri="{FF2B5EF4-FFF2-40B4-BE49-F238E27FC236}">
                <a16:creationId xmlns:a16="http://schemas.microsoft.com/office/drawing/2014/main" id="{A6D49E61-6F80-9BB7-6C77-C41375740001}"/>
              </a:ext>
            </a:extLst>
          </p:cNvPr>
          <p:cNvSpPr/>
          <p:nvPr/>
        </p:nvSpPr>
        <p:spPr>
          <a:xfrm rot="16200000">
            <a:off x="6917532" y="-2609875"/>
            <a:ext cx="526165" cy="6699260"/>
          </a:xfrm>
          <a:prstGeom prst="flowChartExtract">
            <a:avLst/>
          </a:prstGeom>
          <a:solidFill>
            <a:srgbClr val="D700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23" name="Rectangle 122">
            <a:extLst>
              <a:ext uri="{FF2B5EF4-FFF2-40B4-BE49-F238E27FC236}">
                <a16:creationId xmlns:a16="http://schemas.microsoft.com/office/drawing/2014/main" id="{01CB7747-F1AC-1BF5-34F7-4BB543D89AF9}"/>
              </a:ext>
            </a:extLst>
          </p:cNvPr>
          <p:cNvSpPr/>
          <p:nvPr/>
        </p:nvSpPr>
        <p:spPr>
          <a:xfrm>
            <a:off x="1831206" y="836714"/>
            <a:ext cx="4118144" cy="27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4">
                    <a:lumMod val="20000"/>
                    <a:lumOff val="80000"/>
                  </a:schemeClr>
                </a:solidFill>
              </a:rPr>
              <a:t>Genetic  Predisposition to Schizophrenia</a:t>
            </a:r>
          </a:p>
        </p:txBody>
      </p:sp>
      <p:sp>
        <p:nvSpPr>
          <p:cNvPr id="124" name="Rectangle 123">
            <a:extLst>
              <a:ext uri="{FF2B5EF4-FFF2-40B4-BE49-F238E27FC236}">
                <a16:creationId xmlns:a16="http://schemas.microsoft.com/office/drawing/2014/main" id="{F89D8CAB-5A0A-94FF-74FB-78947AA2CC17}"/>
              </a:ext>
            </a:extLst>
          </p:cNvPr>
          <p:cNvSpPr/>
          <p:nvPr/>
        </p:nvSpPr>
        <p:spPr>
          <a:xfrm>
            <a:off x="6802392" y="548682"/>
            <a:ext cx="4118144" cy="27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4">
                    <a:lumMod val="20000"/>
                    <a:lumOff val="80000"/>
                  </a:schemeClr>
                </a:solidFill>
              </a:rPr>
              <a:t>Genetic  Predisposition to Mood instability</a:t>
            </a:r>
          </a:p>
        </p:txBody>
      </p:sp>
      <p:pic>
        <p:nvPicPr>
          <p:cNvPr id="3078" name="Picture 6" descr="European countries must urgently change migration policies which are  endangering refugees and migrants crossing the Mediterranean - Newsroom">
            <a:extLst>
              <a:ext uri="{FF2B5EF4-FFF2-40B4-BE49-F238E27FC236}">
                <a16:creationId xmlns:a16="http://schemas.microsoft.com/office/drawing/2014/main" id="{1C7E1EA7-5C21-706F-5015-CB2125C441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50246" y="5208728"/>
            <a:ext cx="2337188" cy="13166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CAFF34-3B58-D5A7-3746-E1AA86A0C2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6424" y="3235600"/>
            <a:ext cx="1283296" cy="1729789"/>
          </a:xfrm>
          <a:prstGeom prst="rect">
            <a:avLst/>
          </a:prstGeom>
        </p:spPr>
      </p:pic>
      <p:sp>
        <p:nvSpPr>
          <p:cNvPr id="3" name="Rectangle 2">
            <a:extLst>
              <a:ext uri="{FF2B5EF4-FFF2-40B4-BE49-F238E27FC236}">
                <a16:creationId xmlns:a16="http://schemas.microsoft.com/office/drawing/2014/main" id="{BEC86E00-F7DF-F710-1AB8-695DD55C8AF8}"/>
              </a:ext>
            </a:extLst>
          </p:cNvPr>
          <p:cNvSpPr>
            <a:spLocks noChangeArrowheads="1"/>
          </p:cNvSpPr>
          <p:nvPr/>
        </p:nvSpPr>
        <p:spPr bwMode="auto">
          <a:xfrm>
            <a:off x="6003636"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Electricity Lightning Bolt Free Clipart Images, Art Clipart, Lightening Bolt Tattoo, Rapunzel Cake Topper, Flash Lightning Bolt, Pikachu, Fire Tattoo, Art Optical, Ancient Mythology">
            <a:extLst>
              <a:ext uri="{FF2B5EF4-FFF2-40B4-BE49-F238E27FC236}">
                <a16:creationId xmlns:a16="http://schemas.microsoft.com/office/drawing/2014/main" id="{16BB1130-2D16-FBBA-11D1-D335068E177B}"/>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7968208" y="3789040"/>
            <a:ext cx="406400" cy="6731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6E236F9F-BF9D-5324-ADBA-F0945E4E2719}"/>
              </a:ext>
            </a:extLst>
          </p:cNvPr>
          <p:cNvSpPr>
            <a:spLocks noChangeArrowheads="1"/>
          </p:cNvSpPr>
          <p:nvPr/>
        </p:nvSpPr>
        <p:spPr bwMode="auto">
          <a:xfrm>
            <a:off x="6107642" y="-230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1" descr="Electricity Lightning Bolt Free Clipart Images, Art Clipart, Lightening Bolt Tattoo, Rapunzel Cake Topper, Flash Lightning Bolt, Pikachu, Fire Tattoo, Art Optical, Ancient Mythology">
            <a:extLst>
              <a:ext uri="{FF2B5EF4-FFF2-40B4-BE49-F238E27FC236}">
                <a16:creationId xmlns:a16="http://schemas.microsoft.com/office/drawing/2014/main" id="{764030C9-D9E6-ED37-5A09-87E5A11237A3}"/>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8328248" y="3789040"/>
            <a:ext cx="406400" cy="673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C04AFC00-62F2-5DE6-0A7B-135EC51726B4}"/>
              </a:ext>
            </a:extLst>
          </p:cNvPr>
          <p:cNvSpPr>
            <a:spLocks noChangeArrowheads="1"/>
          </p:cNvSpPr>
          <p:nvPr/>
        </p:nvSpPr>
        <p:spPr bwMode="auto">
          <a:xfrm>
            <a:off x="14905116" y="374245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9" name="Picture 1" descr="Electricity Lightning Bolt Free Clipart Images, Art Clipart, Lightening Bolt Tattoo, Rapunzel Cake Topper, Flash Lightning Bolt, Pikachu, Fire Tattoo, Art Optical, Ancient Mythology">
            <a:extLst>
              <a:ext uri="{FF2B5EF4-FFF2-40B4-BE49-F238E27FC236}">
                <a16:creationId xmlns:a16="http://schemas.microsoft.com/office/drawing/2014/main" id="{F0661CEA-81FF-3EB9-4AB1-01DA352F2472}"/>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8688288" y="3836020"/>
            <a:ext cx="406400" cy="673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8CE098-67B2-B0BF-271A-22F5A788D6C9}"/>
              </a:ext>
            </a:extLst>
          </p:cNvPr>
          <p:cNvSpPr txBox="1"/>
          <p:nvPr/>
        </p:nvSpPr>
        <p:spPr>
          <a:xfrm>
            <a:off x="3273767" y="1481706"/>
            <a:ext cx="5865418" cy="1138773"/>
          </a:xfrm>
          <a:prstGeom prst="rect">
            <a:avLst/>
          </a:prstGeom>
          <a:noFill/>
        </p:spPr>
        <p:txBody>
          <a:bodyPr wrap="square">
            <a:spAutoFit/>
          </a:bodyPr>
          <a:lstStyle/>
          <a:p>
            <a:pPr algn="ctr"/>
            <a:r>
              <a:rPr lang="en-US" sz="2400" dirty="0"/>
              <a:t>Often mediated by depression, anxiety,          or PTSD symptoms </a:t>
            </a:r>
          </a:p>
          <a:p>
            <a:pPr algn="ctr"/>
            <a:endParaRPr lang="en-US" sz="2000" dirty="0"/>
          </a:p>
        </p:txBody>
      </p:sp>
      <p:pic>
        <p:nvPicPr>
          <p:cNvPr id="9" name="Picture 2" descr="NICE: Antidepressants should not be first-line treatment for 'less severe'  depression - Pulse Today">
            <a:extLst>
              <a:ext uri="{FF2B5EF4-FFF2-40B4-BE49-F238E27FC236}">
                <a16:creationId xmlns:a16="http://schemas.microsoft.com/office/drawing/2014/main" id="{87A5EB11-B2D8-4B11-9E56-52059E62B46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07740" y="1302080"/>
            <a:ext cx="1566504" cy="1048134"/>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3">
            <a:extLst>
              <a:ext uri="{FF2B5EF4-FFF2-40B4-BE49-F238E27FC236}">
                <a16:creationId xmlns:a16="http://schemas.microsoft.com/office/drawing/2014/main" id="{AA474F75-198D-E077-1B3A-ED4B4ED32184}"/>
              </a:ext>
            </a:extLst>
          </p:cNvPr>
          <p:cNvPicPr>
            <a:picLocks noGrp="1" noChangeAspect="1" noChangeArrowheads="1"/>
          </p:cNvPicPr>
          <p:nvPr>
            <p:ph idx="1"/>
          </p:nvPr>
        </p:nvPicPr>
        <p:blipFill>
          <a:blip r:embed="rId7" cstate="screen">
            <a:extLst>
              <a:ext uri="{28A0092B-C50C-407E-A947-70E740481C1C}">
                <a14:useLocalDpi xmlns:a14="http://schemas.microsoft.com/office/drawing/2010/main"/>
              </a:ext>
            </a:extLst>
          </a:blip>
          <a:srcRect/>
          <a:stretch>
            <a:fillRect/>
          </a:stretch>
        </p:blipFill>
        <p:spPr>
          <a:xfrm>
            <a:off x="1712348" y="1384034"/>
            <a:ext cx="1566504" cy="966874"/>
          </a:xfrm>
        </p:spPr>
      </p:pic>
      <p:sp>
        <p:nvSpPr>
          <p:cNvPr id="4" name="Title 3">
            <a:extLst>
              <a:ext uri="{FF2B5EF4-FFF2-40B4-BE49-F238E27FC236}">
                <a16:creationId xmlns:a16="http://schemas.microsoft.com/office/drawing/2014/main" id="{932CC22E-2D20-6654-21B3-459C0CA206A8}"/>
              </a:ext>
            </a:extLst>
          </p:cNvPr>
          <p:cNvSpPr>
            <a:spLocks noGrp="1"/>
          </p:cNvSpPr>
          <p:nvPr>
            <p:ph type="title"/>
          </p:nvPr>
        </p:nvSpPr>
        <p:spPr>
          <a:xfrm>
            <a:off x="1581886" y="120789"/>
            <a:ext cx="9206279" cy="336947"/>
          </a:xfrm>
        </p:spPr>
        <p:txBody>
          <a:bodyPr>
            <a:noAutofit/>
          </a:bodyPr>
          <a:lstStyle/>
          <a:p>
            <a:r>
              <a:rPr lang="en-US" sz="3600" dirty="0"/>
              <a:t>Psychosis Arising from Social Adversity</a:t>
            </a:r>
          </a:p>
        </p:txBody>
      </p:sp>
      <p:sp>
        <p:nvSpPr>
          <p:cNvPr id="11" name="TextBox 10">
            <a:extLst>
              <a:ext uri="{FF2B5EF4-FFF2-40B4-BE49-F238E27FC236}">
                <a16:creationId xmlns:a16="http://schemas.microsoft.com/office/drawing/2014/main" id="{6CF585C6-9653-53AB-7045-873D626A259E}"/>
              </a:ext>
            </a:extLst>
          </p:cNvPr>
          <p:cNvSpPr txBox="1"/>
          <p:nvPr/>
        </p:nvSpPr>
        <p:spPr>
          <a:xfrm>
            <a:off x="9396119" y="3739664"/>
            <a:ext cx="1141595" cy="646331"/>
          </a:xfrm>
          <a:prstGeom prst="rect">
            <a:avLst/>
          </a:prstGeom>
          <a:noFill/>
        </p:spPr>
        <p:txBody>
          <a:bodyPr wrap="none" rtlCol="0">
            <a:spAutoFit/>
          </a:bodyPr>
          <a:lstStyle/>
          <a:p>
            <a:r>
              <a:rPr lang="en-US" dirty="0"/>
              <a:t>Intrusive </a:t>
            </a:r>
          </a:p>
          <a:p>
            <a:r>
              <a:rPr lang="en-US" dirty="0"/>
              <a:t>life events</a:t>
            </a:r>
          </a:p>
        </p:txBody>
      </p:sp>
      <p:sp>
        <p:nvSpPr>
          <p:cNvPr id="12" name="TextBox 11">
            <a:extLst>
              <a:ext uri="{FF2B5EF4-FFF2-40B4-BE49-F238E27FC236}">
                <a16:creationId xmlns:a16="http://schemas.microsoft.com/office/drawing/2014/main" id="{5848E7EB-D181-C3B7-AA53-097E19DF7519}"/>
              </a:ext>
            </a:extLst>
          </p:cNvPr>
          <p:cNvSpPr txBox="1"/>
          <p:nvPr/>
        </p:nvSpPr>
        <p:spPr>
          <a:xfrm>
            <a:off x="1514625" y="3376251"/>
            <a:ext cx="1537280" cy="1200329"/>
          </a:xfrm>
          <a:prstGeom prst="rect">
            <a:avLst/>
          </a:prstGeom>
          <a:noFill/>
        </p:spPr>
        <p:txBody>
          <a:bodyPr wrap="none" rtlCol="0">
            <a:spAutoFit/>
          </a:bodyPr>
          <a:lstStyle/>
          <a:p>
            <a:r>
              <a:rPr lang="en-US" dirty="0"/>
              <a:t>Sexual abuse</a:t>
            </a:r>
          </a:p>
          <a:p>
            <a:r>
              <a:rPr lang="en-US" dirty="0"/>
              <a:t>Physical abuse</a:t>
            </a:r>
          </a:p>
          <a:p>
            <a:r>
              <a:rPr lang="en-US" dirty="0"/>
              <a:t>Neglect</a:t>
            </a:r>
          </a:p>
          <a:p>
            <a:r>
              <a:rPr lang="en-US" dirty="0"/>
              <a:t>Bullying</a:t>
            </a:r>
          </a:p>
        </p:txBody>
      </p:sp>
      <p:sp>
        <p:nvSpPr>
          <p:cNvPr id="13" name="TextBox 12">
            <a:extLst>
              <a:ext uri="{FF2B5EF4-FFF2-40B4-BE49-F238E27FC236}">
                <a16:creationId xmlns:a16="http://schemas.microsoft.com/office/drawing/2014/main" id="{944D966C-0137-DA1F-09A8-819BF668485F}"/>
              </a:ext>
            </a:extLst>
          </p:cNvPr>
          <p:cNvSpPr txBox="1"/>
          <p:nvPr/>
        </p:nvSpPr>
        <p:spPr>
          <a:xfrm>
            <a:off x="2996968" y="5533294"/>
            <a:ext cx="2041585" cy="646331"/>
          </a:xfrm>
          <a:prstGeom prst="rect">
            <a:avLst/>
          </a:prstGeom>
          <a:noFill/>
        </p:spPr>
        <p:txBody>
          <a:bodyPr wrap="none" rtlCol="0">
            <a:spAutoFit/>
          </a:bodyPr>
          <a:lstStyle/>
          <a:p>
            <a:r>
              <a:rPr lang="en-US" dirty="0"/>
              <a:t>Before, during, and </a:t>
            </a:r>
          </a:p>
          <a:p>
            <a:r>
              <a:rPr lang="en-US" dirty="0"/>
              <a:t>after migration</a:t>
            </a:r>
          </a:p>
        </p:txBody>
      </p:sp>
    </p:spTree>
    <p:extLst>
      <p:ext uri="{BB962C8B-B14F-4D97-AF65-F5344CB8AC3E}">
        <p14:creationId xmlns:p14="http://schemas.microsoft.com/office/powerpoint/2010/main" val="117444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2533B8A-7AC3-DD4E-B817-E28828A688BF}"/>
              </a:ext>
            </a:extLst>
          </p:cNvPr>
          <p:cNvSpPr>
            <a:spLocks noGrp="1" noChangeArrowheads="1"/>
          </p:cNvSpPr>
          <p:nvPr>
            <p:ph type="title"/>
          </p:nvPr>
        </p:nvSpPr>
        <p:spPr>
          <a:xfrm>
            <a:off x="2286000" y="937234"/>
            <a:ext cx="7620000" cy="647700"/>
          </a:xfrm>
        </p:spPr>
        <p:txBody>
          <a:bodyPr>
            <a:normAutofit fontScale="90000"/>
          </a:bodyPr>
          <a:lstStyle/>
          <a:p>
            <a:pPr eaLnBrk="1" hangingPunct="1"/>
            <a:r>
              <a:rPr lang="en-GB" altLang="en-US" dirty="0"/>
              <a:t>Cognitive Behaviour Therapy for Psychosis</a:t>
            </a:r>
          </a:p>
        </p:txBody>
      </p:sp>
      <p:pic>
        <p:nvPicPr>
          <p:cNvPr id="29699" name="Picture 3">
            <a:extLst>
              <a:ext uri="{FF2B5EF4-FFF2-40B4-BE49-F238E27FC236}">
                <a16:creationId xmlns:a16="http://schemas.microsoft.com/office/drawing/2014/main" id="{99A627CB-0B6A-DD41-9E64-88EFEB060EC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91928" y="2306857"/>
            <a:ext cx="1045833" cy="104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CB23CC8-6819-AFC3-4ED5-9C66338315F7}"/>
              </a:ext>
            </a:extLst>
          </p:cNvPr>
          <p:cNvSpPr txBox="1"/>
          <p:nvPr/>
        </p:nvSpPr>
        <p:spPr>
          <a:xfrm>
            <a:off x="9048065" y="4331305"/>
            <a:ext cx="1776897" cy="369332"/>
          </a:xfrm>
          <a:prstGeom prst="rect">
            <a:avLst/>
          </a:prstGeom>
          <a:noFill/>
        </p:spPr>
        <p:txBody>
          <a:bodyPr wrap="none" rtlCol="0">
            <a:spAutoFit/>
          </a:bodyPr>
          <a:lstStyle/>
          <a:p>
            <a:r>
              <a:rPr lang="en-US" dirty="0"/>
              <a:t>Hardy et al 2022</a:t>
            </a:r>
          </a:p>
        </p:txBody>
      </p:sp>
      <p:sp>
        <p:nvSpPr>
          <p:cNvPr id="5" name="TextBox 4">
            <a:extLst>
              <a:ext uri="{FF2B5EF4-FFF2-40B4-BE49-F238E27FC236}">
                <a16:creationId xmlns:a16="http://schemas.microsoft.com/office/drawing/2014/main" id="{5333DE5B-6F92-3312-4A49-36014417919D}"/>
              </a:ext>
            </a:extLst>
          </p:cNvPr>
          <p:cNvSpPr txBox="1"/>
          <p:nvPr/>
        </p:nvSpPr>
        <p:spPr>
          <a:xfrm>
            <a:off x="1944443" y="2442554"/>
            <a:ext cx="4402552" cy="646331"/>
          </a:xfrm>
          <a:prstGeom prst="rect">
            <a:avLst/>
          </a:prstGeom>
          <a:noFill/>
        </p:spPr>
        <p:txBody>
          <a:bodyPr wrap="none" rtlCol="0">
            <a:spAutoFit/>
          </a:bodyPr>
          <a:lstStyle/>
          <a:p>
            <a:pPr algn="l"/>
            <a:r>
              <a:rPr lang="en-US" dirty="0"/>
              <a:t>CBT is useful not just for anxiety and </a:t>
            </a:r>
          </a:p>
          <a:p>
            <a:pPr algn="l"/>
            <a:r>
              <a:rPr lang="en-US" dirty="0"/>
              <a:t>depression </a:t>
            </a:r>
            <a:r>
              <a:rPr lang="en-US"/>
              <a:t>but moderately also </a:t>
            </a:r>
            <a:r>
              <a:rPr lang="en-US" dirty="0"/>
              <a:t>for delusions</a:t>
            </a:r>
          </a:p>
        </p:txBody>
      </p:sp>
      <p:sp>
        <p:nvSpPr>
          <p:cNvPr id="6" name="TextBox 5">
            <a:extLst>
              <a:ext uri="{FF2B5EF4-FFF2-40B4-BE49-F238E27FC236}">
                <a16:creationId xmlns:a16="http://schemas.microsoft.com/office/drawing/2014/main" id="{83581618-A7C2-89B1-BA3B-3C4DD2401D53}"/>
              </a:ext>
            </a:extLst>
          </p:cNvPr>
          <p:cNvSpPr txBox="1"/>
          <p:nvPr/>
        </p:nvSpPr>
        <p:spPr>
          <a:xfrm>
            <a:off x="8858907" y="2371721"/>
            <a:ext cx="1897635" cy="369332"/>
          </a:xfrm>
          <a:prstGeom prst="rect">
            <a:avLst/>
          </a:prstGeom>
          <a:noFill/>
        </p:spPr>
        <p:txBody>
          <a:bodyPr wrap="none" rtlCol="0">
            <a:spAutoFit/>
          </a:bodyPr>
          <a:lstStyle/>
          <a:p>
            <a:r>
              <a:rPr lang="en-US" dirty="0"/>
              <a:t>Peters, Hardy et al</a:t>
            </a:r>
          </a:p>
        </p:txBody>
      </p:sp>
      <p:sp>
        <p:nvSpPr>
          <p:cNvPr id="3" name="TextBox 2">
            <a:extLst>
              <a:ext uri="{FF2B5EF4-FFF2-40B4-BE49-F238E27FC236}">
                <a16:creationId xmlns:a16="http://schemas.microsoft.com/office/drawing/2014/main" id="{0AACFBD4-F6F7-5451-54BC-CC8BF5D28C14}"/>
              </a:ext>
            </a:extLst>
          </p:cNvPr>
          <p:cNvSpPr txBox="1"/>
          <p:nvPr/>
        </p:nvSpPr>
        <p:spPr>
          <a:xfrm>
            <a:off x="2082959" y="3761791"/>
            <a:ext cx="6902915" cy="646331"/>
          </a:xfrm>
          <a:prstGeom prst="rect">
            <a:avLst/>
          </a:prstGeom>
          <a:noFill/>
        </p:spPr>
        <p:txBody>
          <a:bodyPr wrap="none" rtlCol="0">
            <a:spAutoFit/>
          </a:bodyPr>
          <a:lstStyle/>
          <a:p>
            <a:pPr algn="l"/>
            <a:r>
              <a:rPr lang="en-US" dirty="0"/>
              <a:t>Star Trial shows that Trauma-based CBT is highly effective for </a:t>
            </a:r>
          </a:p>
          <a:p>
            <a:pPr algn="l"/>
            <a:r>
              <a:rPr lang="en-US" dirty="0"/>
              <a:t>psychotic patients who have suffered trauma and have PTSD symptoms  </a:t>
            </a:r>
          </a:p>
        </p:txBody>
      </p:sp>
      <p:sp>
        <p:nvSpPr>
          <p:cNvPr id="7" name="TextBox 6">
            <a:extLst>
              <a:ext uri="{FF2B5EF4-FFF2-40B4-BE49-F238E27FC236}">
                <a16:creationId xmlns:a16="http://schemas.microsoft.com/office/drawing/2014/main" id="{B7575B49-A42E-BB93-9E7B-19A0A3B33E27}"/>
              </a:ext>
            </a:extLst>
          </p:cNvPr>
          <p:cNvSpPr txBox="1"/>
          <p:nvPr/>
        </p:nvSpPr>
        <p:spPr>
          <a:xfrm>
            <a:off x="8803986" y="59721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76589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3767B83-0971-71FC-1764-EC8DCC3D3BDA}"/>
              </a:ext>
            </a:extLst>
          </p:cNvPr>
          <p:cNvCxnSpPr>
            <a:cxnSpLocks/>
          </p:cNvCxnSpPr>
          <p:nvPr/>
        </p:nvCxnSpPr>
        <p:spPr>
          <a:xfrm>
            <a:off x="2152651" y="2132856"/>
            <a:ext cx="7378478"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E446550-149C-8B78-958C-A6EF30CAC694}"/>
              </a:ext>
            </a:extLst>
          </p:cNvPr>
          <p:cNvCxnSpPr>
            <a:cxnSpLocks/>
          </p:cNvCxnSpPr>
          <p:nvPr/>
        </p:nvCxnSpPr>
        <p:spPr>
          <a:xfrm>
            <a:off x="4890010" y="2125397"/>
            <a:ext cx="3059" cy="24442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007A56B-F264-D7EA-8870-5D35FEDB600F}"/>
              </a:ext>
            </a:extLst>
          </p:cNvPr>
          <p:cNvSpPr/>
          <p:nvPr/>
        </p:nvSpPr>
        <p:spPr>
          <a:xfrm>
            <a:off x="3972048" y="3789042"/>
            <a:ext cx="1835920" cy="75376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Drug Induced </a:t>
            </a:r>
          </a:p>
          <a:p>
            <a:pPr algn="ctr"/>
            <a:r>
              <a:rPr lang="en-US" sz="1500" dirty="0"/>
              <a:t>Psychosis</a:t>
            </a:r>
          </a:p>
        </p:txBody>
      </p:sp>
      <p:cxnSp>
        <p:nvCxnSpPr>
          <p:cNvPr id="51" name="Straight Connector 50">
            <a:extLst>
              <a:ext uri="{FF2B5EF4-FFF2-40B4-BE49-F238E27FC236}">
                <a16:creationId xmlns:a16="http://schemas.microsoft.com/office/drawing/2014/main" id="{FB9E3DAA-D609-79D7-8520-E925F775BA25}"/>
              </a:ext>
            </a:extLst>
          </p:cNvPr>
          <p:cNvCxnSpPr>
            <a:cxnSpLocks/>
          </p:cNvCxnSpPr>
          <p:nvPr/>
        </p:nvCxnSpPr>
        <p:spPr>
          <a:xfrm flipH="1">
            <a:off x="3965888" y="4569632"/>
            <a:ext cx="243237" cy="49303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533AE0F-0BC2-8B3D-AC6A-17B8B0845770}"/>
              </a:ext>
            </a:extLst>
          </p:cNvPr>
          <p:cNvCxnSpPr>
            <a:cxnSpLocks/>
          </p:cNvCxnSpPr>
          <p:nvPr/>
        </p:nvCxnSpPr>
        <p:spPr>
          <a:xfrm>
            <a:off x="5231082" y="4581128"/>
            <a:ext cx="288854" cy="50405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7677522B-B406-F670-98EB-CE2AEA06389E}"/>
              </a:ext>
            </a:extLst>
          </p:cNvPr>
          <p:cNvSpPr/>
          <p:nvPr/>
        </p:nvSpPr>
        <p:spPr>
          <a:xfrm>
            <a:off x="3145324" y="5085184"/>
            <a:ext cx="1040355" cy="36134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2"/>
                </a:solidFill>
              </a:rPr>
              <a:t>Stimulants</a:t>
            </a:r>
          </a:p>
        </p:txBody>
      </p:sp>
      <p:sp>
        <p:nvSpPr>
          <p:cNvPr id="62" name="Rectangle 61">
            <a:extLst>
              <a:ext uri="{FF2B5EF4-FFF2-40B4-BE49-F238E27FC236}">
                <a16:creationId xmlns:a16="http://schemas.microsoft.com/office/drawing/2014/main" id="{3BFF9D69-B7B9-60F7-7C7F-835FD1F5505D}"/>
              </a:ext>
            </a:extLst>
          </p:cNvPr>
          <p:cNvSpPr/>
          <p:nvPr/>
        </p:nvSpPr>
        <p:spPr>
          <a:xfrm>
            <a:off x="5322335" y="5085184"/>
            <a:ext cx="1016831" cy="40360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2"/>
                </a:solidFill>
              </a:rPr>
              <a:t>Cannabis</a:t>
            </a:r>
          </a:p>
        </p:txBody>
      </p:sp>
      <p:sp>
        <p:nvSpPr>
          <p:cNvPr id="121" name="Extract 120">
            <a:extLst>
              <a:ext uri="{FF2B5EF4-FFF2-40B4-BE49-F238E27FC236}">
                <a16:creationId xmlns:a16="http://schemas.microsoft.com/office/drawing/2014/main" id="{04DE2307-AAC4-E800-55B4-481362E14F86}"/>
              </a:ext>
            </a:extLst>
          </p:cNvPr>
          <p:cNvSpPr/>
          <p:nvPr/>
        </p:nvSpPr>
        <p:spPr>
          <a:xfrm rot="5400000">
            <a:off x="5398691" y="-1868771"/>
            <a:ext cx="526165" cy="6945243"/>
          </a:xfrm>
          <a:prstGeom prst="flowChartExtra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22" name="Extract 121">
            <a:extLst>
              <a:ext uri="{FF2B5EF4-FFF2-40B4-BE49-F238E27FC236}">
                <a16:creationId xmlns:a16="http://schemas.microsoft.com/office/drawing/2014/main" id="{A6D49E61-6F80-9BB7-6C77-C41375740001}"/>
              </a:ext>
            </a:extLst>
          </p:cNvPr>
          <p:cNvSpPr/>
          <p:nvPr/>
        </p:nvSpPr>
        <p:spPr>
          <a:xfrm rot="16200000">
            <a:off x="6917532" y="-2033811"/>
            <a:ext cx="526165" cy="6699260"/>
          </a:xfrm>
          <a:prstGeom prst="flowChartExtract">
            <a:avLst/>
          </a:prstGeom>
          <a:solidFill>
            <a:srgbClr val="D700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23" name="Rectangle 122">
            <a:extLst>
              <a:ext uri="{FF2B5EF4-FFF2-40B4-BE49-F238E27FC236}">
                <a16:creationId xmlns:a16="http://schemas.microsoft.com/office/drawing/2014/main" id="{01CB7747-F1AC-1BF5-34F7-4BB543D89AF9}"/>
              </a:ext>
            </a:extLst>
          </p:cNvPr>
          <p:cNvSpPr/>
          <p:nvPr/>
        </p:nvSpPr>
        <p:spPr>
          <a:xfrm>
            <a:off x="1831206" y="1412778"/>
            <a:ext cx="4118144" cy="27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4">
                    <a:lumMod val="20000"/>
                    <a:lumOff val="80000"/>
                  </a:schemeClr>
                </a:solidFill>
              </a:rPr>
              <a:t>Genetic  Predisposition to Schizophrenia</a:t>
            </a:r>
          </a:p>
        </p:txBody>
      </p:sp>
      <p:sp>
        <p:nvSpPr>
          <p:cNvPr id="124" name="Rectangle 123">
            <a:extLst>
              <a:ext uri="{FF2B5EF4-FFF2-40B4-BE49-F238E27FC236}">
                <a16:creationId xmlns:a16="http://schemas.microsoft.com/office/drawing/2014/main" id="{F89D8CAB-5A0A-94FF-74FB-78947AA2CC17}"/>
              </a:ext>
            </a:extLst>
          </p:cNvPr>
          <p:cNvSpPr/>
          <p:nvPr/>
        </p:nvSpPr>
        <p:spPr>
          <a:xfrm>
            <a:off x="6802392" y="1124746"/>
            <a:ext cx="4118144" cy="27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4">
                    <a:lumMod val="20000"/>
                    <a:lumOff val="80000"/>
                  </a:schemeClr>
                </a:solidFill>
              </a:rPr>
              <a:t>Genetic  Predisposition to Mood instability</a:t>
            </a:r>
          </a:p>
        </p:txBody>
      </p:sp>
      <p:pic>
        <p:nvPicPr>
          <p:cNvPr id="2" name="Picture 2" descr="Connell amphetamine">
            <a:extLst>
              <a:ext uri="{FF2B5EF4-FFF2-40B4-BE49-F238E27FC236}">
                <a16:creationId xmlns:a16="http://schemas.microsoft.com/office/drawing/2014/main" id="{04504062-3FD9-7A56-962B-A1B47F8D11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1980011" y="3272495"/>
            <a:ext cx="1153113" cy="1838454"/>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D653ADBB-331D-BF6E-FC15-B32C125059D5}"/>
              </a:ext>
            </a:extLst>
          </p:cNvPr>
          <p:cNvSpPr txBox="1"/>
          <p:nvPr/>
        </p:nvSpPr>
        <p:spPr>
          <a:xfrm>
            <a:off x="12861635" y="8737600"/>
            <a:ext cx="184731" cy="369332"/>
          </a:xfrm>
          <a:prstGeom prst="rect">
            <a:avLst/>
          </a:prstGeom>
          <a:noFill/>
        </p:spPr>
        <p:txBody>
          <a:bodyPr wrap="none" rtlCol="0">
            <a:spAutoFit/>
          </a:bodyPr>
          <a:lstStyle/>
          <a:p>
            <a:endParaRPr lang="en-US" dirty="0"/>
          </a:p>
        </p:txBody>
      </p:sp>
      <p:pic>
        <p:nvPicPr>
          <p:cNvPr id="5122" name="Picture 2" descr="Crystal meth use surges among students in Pakistan – DW – 04/21/2021">
            <a:extLst>
              <a:ext uri="{FF2B5EF4-FFF2-40B4-BE49-F238E27FC236}">
                <a16:creationId xmlns:a16="http://schemas.microsoft.com/office/drawing/2014/main" id="{909D5B96-365D-0F0E-3263-3FE36FE835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7193" y="5552845"/>
            <a:ext cx="2148164" cy="12101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154FFFA-1525-14E4-DFE0-F38F45CC3B0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6108" y="5673444"/>
            <a:ext cx="1139932" cy="113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9E69E46-2385-6E92-31DE-A7A9A733BE99}"/>
              </a:ext>
            </a:extLst>
          </p:cNvPr>
          <p:cNvSpPr txBox="1"/>
          <p:nvPr/>
        </p:nvSpPr>
        <p:spPr>
          <a:xfrm>
            <a:off x="6734826" y="2996954"/>
            <a:ext cx="3679212" cy="2031325"/>
          </a:xfrm>
          <a:prstGeom prst="rect">
            <a:avLst/>
          </a:prstGeom>
          <a:noFill/>
        </p:spPr>
        <p:txBody>
          <a:bodyPr wrap="none" rtlCol="0">
            <a:spAutoFit/>
          </a:bodyPr>
          <a:lstStyle/>
          <a:p>
            <a:pPr marL="457200" indent="-457200">
              <a:buFont typeface="Arial" panose="020B0604020202020204" pitchFamily="34" charset="0"/>
              <a:buChar char="•"/>
            </a:pPr>
            <a:r>
              <a:rPr lang="en-US" dirty="0"/>
              <a:t>Higher premorbid IQ.</a:t>
            </a:r>
          </a:p>
          <a:p>
            <a:pPr marL="457200" indent="-457200">
              <a:buFont typeface="Arial" panose="020B0604020202020204" pitchFamily="34" charset="0"/>
              <a:buChar char="•"/>
            </a:pPr>
            <a:r>
              <a:rPr lang="en-US" dirty="0"/>
              <a:t>Better premorbid function</a:t>
            </a:r>
          </a:p>
          <a:p>
            <a:pPr marL="457200" indent="-457200">
              <a:buFont typeface="Arial" panose="020B0604020202020204" pitchFamily="34" charset="0"/>
              <a:buChar char="•"/>
            </a:pPr>
            <a:r>
              <a:rPr lang="en-US" dirty="0"/>
              <a:t>Earlier onset. </a:t>
            </a:r>
          </a:p>
          <a:p>
            <a:pPr marL="457200" indent="-457200">
              <a:buFont typeface="Arial" panose="020B0604020202020204" pitchFamily="34" charset="0"/>
              <a:buChar char="•"/>
            </a:pPr>
            <a:r>
              <a:rPr lang="en-US" dirty="0"/>
              <a:t>More positive symptoms</a:t>
            </a:r>
          </a:p>
          <a:p>
            <a:pPr marL="457200" indent="-457200">
              <a:buFont typeface="Arial" panose="020B0604020202020204" pitchFamily="34" charset="0"/>
              <a:buChar char="•"/>
            </a:pPr>
            <a:r>
              <a:rPr lang="en-US" dirty="0"/>
              <a:t>Fewer negative symptoms </a:t>
            </a:r>
          </a:p>
          <a:p>
            <a:pPr marL="457200" indent="-457200">
              <a:buFont typeface="Arial" panose="020B0604020202020204" pitchFamily="34" charset="0"/>
              <a:buChar char="•"/>
            </a:pPr>
            <a:r>
              <a:rPr lang="en-US" dirty="0"/>
              <a:t>Worse outcome if continue use. </a:t>
            </a:r>
          </a:p>
          <a:p>
            <a:pPr marL="457200" indent="-457200">
              <a:buAutoNum type="arabicPeriod"/>
            </a:pPr>
            <a:endParaRPr lang="en-US" dirty="0"/>
          </a:p>
        </p:txBody>
      </p:sp>
      <p:sp>
        <p:nvSpPr>
          <p:cNvPr id="4" name="Title 3">
            <a:extLst>
              <a:ext uri="{FF2B5EF4-FFF2-40B4-BE49-F238E27FC236}">
                <a16:creationId xmlns:a16="http://schemas.microsoft.com/office/drawing/2014/main" id="{5CECD784-0837-187F-D38C-826C766F71B7}"/>
              </a:ext>
            </a:extLst>
          </p:cNvPr>
          <p:cNvSpPr>
            <a:spLocks noGrp="1"/>
          </p:cNvSpPr>
          <p:nvPr>
            <p:ph type="title"/>
          </p:nvPr>
        </p:nvSpPr>
        <p:spPr>
          <a:xfrm>
            <a:off x="2681277" y="332658"/>
            <a:ext cx="7447173" cy="336947"/>
          </a:xfrm>
        </p:spPr>
        <p:txBody>
          <a:bodyPr>
            <a:noAutofit/>
          </a:bodyPr>
          <a:lstStyle/>
          <a:p>
            <a:r>
              <a:rPr lang="en-US" sz="3600" dirty="0"/>
              <a:t>Psychosis arising from Drug Abuse</a:t>
            </a:r>
          </a:p>
        </p:txBody>
      </p:sp>
      <p:pic>
        <p:nvPicPr>
          <p:cNvPr id="1026" name="Picture 2" descr="1+ Thousand Philip Morris Cigarettes ...">
            <a:extLst>
              <a:ext uri="{FF2B5EF4-FFF2-40B4-BE49-F238E27FC236}">
                <a16:creationId xmlns:a16="http://schemas.microsoft.com/office/drawing/2014/main" id="{4628A637-88DC-8AB1-2AA1-EA7ACDCD609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40764" y="5510811"/>
            <a:ext cx="1575121" cy="1129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9B050D-BED8-D052-C920-755B9A0C7CFC}"/>
              </a:ext>
            </a:extLst>
          </p:cNvPr>
          <p:cNvSpPr txBox="1"/>
          <p:nvPr/>
        </p:nvSpPr>
        <p:spPr>
          <a:xfrm>
            <a:off x="9093828" y="5685693"/>
            <a:ext cx="1303049" cy="646331"/>
          </a:xfrm>
          <a:prstGeom prst="rect">
            <a:avLst/>
          </a:prstGeom>
          <a:noFill/>
        </p:spPr>
        <p:txBody>
          <a:bodyPr wrap="none" rtlCol="0">
            <a:spAutoFit/>
          </a:bodyPr>
          <a:lstStyle/>
          <a:p>
            <a:r>
              <a:rPr lang="en-US" dirty="0"/>
              <a:t>What about</a:t>
            </a:r>
          </a:p>
          <a:p>
            <a:r>
              <a:rPr lang="en-US" dirty="0"/>
              <a:t> tobacco?</a:t>
            </a:r>
          </a:p>
        </p:txBody>
      </p:sp>
    </p:spTree>
    <p:extLst>
      <p:ext uri="{BB962C8B-B14F-4D97-AF65-F5344CB8AC3E}">
        <p14:creationId xmlns:p14="http://schemas.microsoft.com/office/powerpoint/2010/main" val="232110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DC1D43-7201-30E0-B817-BCE16A4FDFAA}"/>
              </a:ext>
            </a:extLst>
          </p:cNvPr>
          <p:cNvSpPr>
            <a:spLocks noGrp="1"/>
          </p:cNvSpPr>
          <p:nvPr>
            <p:ph idx="1"/>
          </p:nvPr>
        </p:nvSpPr>
        <p:spPr/>
        <p:txBody>
          <a:bodyPr>
            <a:normAutofit lnSpcReduction="10000"/>
          </a:bodyPr>
          <a:lstStyle/>
          <a:p>
            <a:r>
              <a:rPr lang="en-US" dirty="0">
                <a:solidFill>
                  <a:srgbClr val="FF0000"/>
                </a:solidFill>
              </a:rPr>
              <a:t>Should facilitate research by enabling us to establish the characteristic clinical and biological characteristics of each risk group without them being obscured by patients whose illness was caused by other risk factors</a:t>
            </a:r>
          </a:p>
          <a:p>
            <a:endParaRPr lang="en-US" dirty="0"/>
          </a:p>
          <a:p>
            <a:r>
              <a:rPr lang="en-US" dirty="0"/>
              <a:t>Will enable us to provide personalize interventions to address the factors that caused onset and relapse of psychosis in a particular patient</a:t>
            </a:r>
          </a:p>
          <a:p>
            <a:endParaRPr lang="en-US" dirty="0"/>
          </a:p>
          <a:p>
            <a:r>
              <a:rPr lang="en-US" dirty="0">
                <a:solidFill>
                  <a:srgbClr val="FF0000"/>
                </a:solidFill>
              </a:rPr>
              <a:t>Will facilitate preventative approaches</a:t>
            </a:r>
          </a:p>
        </p:txBody>
      </p:sp>
      <p:sp>
        <p:nvSpPr>
          <p:cNvPr id="4" name="Title 3">
            <a:extLst>
              <a:ext uri="{FF2B5EF4-FFF2-40B4-BE49-F238E27FC236}">
                <a16:creationId xmlns:a16="http://schemas.microsoft.com/office/drawing/2014/main" id="{811CC8E6-8D62-0B8E-49C0-1506B96C550E}"/>
              </a:ext>
            </a:extLst>
          </p:cNvPr>
          <p:cNvSpPr>
            <a:spLocks noGrp="1"/>
          </p:cNvSpPr>
          <p:nvPr>
            <p:ph type="title"/>
          </p:nvPr>
        </p:nvSpPr>
        <p:spPr/>
        <p:txBody>
          <a:bodyPr>
            <a:noAutofit/>
          </a:bodyPr>
          <a:lstStyle/>
          <a:p>
            <a:r>
              <a:rPr lang="en-US" sz="3600" dirty="0"/>
              <a:t>An </a:t>
            </a:r>
            <a:r>
              <a:rPr lang="en-US" sz="3600" dirty="0" err="1"/>
              <a:t>Aetiological</a:t>
            </a:r>
            <a:r>
              <a:rPr lang="en-US" sz="3600" dirty="0"/>
              <a:t> Approach to  Psychosis</a:t>
            </a:r>
          </a:p>
        </p:txBody>
      </p:sp>
    </p:spTree>
    <p:extLst>
      <p:ext uri="{BB962C8B-B14F-4D97-AF65-F5344CB8AC3E}">
        <p14:creationId xmlns:p14="http://schemas.microsoft.com/office/powerpoint/2010/main" val="293290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Rectangle 2">
            <a:extLst>
              <a:ext uri="{FF2B5EF4-FFF2-40B4-BE49-F238E27FC236}">
                <a16:creationId xmlns:a16="http://schemas.microsoft.com/office/drawing/2014/main" id="{8A1F5578-68E2-2742-B694-6D8538C3F91C}"/>
              </a:ext>
            </a:extLst>
          </p:cNvPr>
          <p:cNvSpPr>
            <a:spLocks noGrp="1" noChangeArrowheads="1"/>
          </p:cNvSpPr>
          <p:nvPr>
            <p:ph type="ctrTitle"/>
          </p:nvPr>
        </p:nvSpPr>
        <p:spPr>
          <a:xfrm>
            <a:off x="2209800" y="3480234"/>
            <a:ext cx="7772400" cy="1143000"/>
          </a:xfrm>
        </p:spPr>
        <p:txBody>
          <a:bodyPr>
            <a:normAutofit fontScale="90000"/>
          </a:bodyPr>
          <a:lstStyle/>
          <a:p>
            <a:pPr algn="l">
              <a:defRPr/>
            </a:pPr>
            <a:r>
              <a:rPr lang="en-GB" altLang="en-US" sz="4400" b="1" dirty="0">
                <a:ea typeface="ＭＳ Ｐゴシック" panose="020B0600070205080204" pitchFamily="34" charset="-128"/>
              </a:rPr>
              <a:t>“Studying the urine of patients with schizophrenia in order to discern the neurochemical basis of psychosis is like examining the sewers of the Kremlin in an attempt to understand the policies of the Soviet politburo”</a:t>
            </a:r>
          </a:p>
        </p:txBody>
      </p:sp>
      <p:sp>
        <p:nvSpPr>
          <p:cNvPr id="1052675" name="Text Box 3">
            <a:extLst>
              <a:ext uri="{FF2B5EF4-FFF2-40B4-BE49-F238E27FC236}">
                <a16:creationId xmlns:a16="http://schemas.microsoft.com/office/drawing/2014/main" id="{671106D9-C848-3649-BE07-AFEF1EFDFA8C}"/>
              </a:ext>
            </a:extLst>
          </p:cNvPr>
          <p:cNvSpPr txBox="1">
            <a:spLocks noChangeArrowheads="1"/>
          </p:cNvSpPr>
          <p:nvPr/>
        </p:nvSpPr>
        <p:spPr bwMode="auto">
          <a:xfrm>
            <a:off x="4638675" y="5538788"/>
            <a:ext cx="4356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2"/>
                </a:solidFill>
                <a:latin typeface="Comic Sans MS" panose="030F0902030302020204" pitchFamily="66" charset="0"/>
                <a:ea typeface="ＭＳ Ｐゴシック" panose="020B0600070205080204" pitchFamily="34" charset="-128"/>
              </a:defRPr>
            </a:lvl1pPr>
            <a:lvl2pPr marL="742950" indent="-285750">
              <a:defRPr sz="2400">
                <a:solidFill>
                  <a:schemeClr val="tx2"/>
                </a:solidFill>
                <a:latin typeface="Comic Sans MS" panose="030F0902030302020204" pitchFamily="66" charset="0"/>
                <a:ea typeface="ＭＳ Ｐゴシック" panose="020B0600070205080204" pitchFamily="34" charset="-128"/>
              </a:defRPr>
            </a:lvl2pPr>
            <a:lvl3pPr marL="1143000" indent="-228600">
              <a:defRPr sz="2400">
                <a:solidFill>
                  <a:schemeClr val="tx2"/>
                </a:solidFill>
                <a:latin typeface="Comic Sans MS" panose="030F0902030302020204" pitchFamily="66" charset="0"/>
                <a:ea typeface="ＭＳ Ｐゴシック" panose="020B0600070205080204" pitchFamily="34" charset="-128"/>
              </a:defRPr>
            </a:lvl3pPr>
            <a:lvl4pPr marL="1600200" indent="-228600">
              <a:defRPr sz="2400">
                <a:solidFill>
                  <a:schemeClr val="tx2"/>
                </a:solidFill>
                <a:latin typeface="Comic Sans MS" panose="030F0902030302020204" pitchFamily="66" charset="0"/>
                <a:ea typeface="ＭＳ Ｐゴシック" panose="020B0600070205080204" pitchFamily="34" charset="-128"/>
              </a:defRPr>
            </a:lvl4pPr>
            <a:lvl5pPr marL="2057400" indent="-228600">
              <a:defRPr sz="2400">
                <a:solidFill>
                  <a:schemeClr val="tx2"/>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2"/>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2"/>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2"/>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2"/>
                </a:solidFill>
                <a:latin typeface="Comic Sans MS" panose="030F0902030302020204" pitchFamily="66" charset="0"/>
                <a:ea typeface="ＭＳ Ｐゴシック" panose="020B0600070205080204" pitchFamily="34" charset="-128"/>
              </a:defRPr>
            </a:lvl9pPr>
          </a:lstStyle>
          <a:p>
            <a:pPr>
              <a:defRPr/>
            </a:pPr>
            <a:r>
              <a:rPr lang="en-GB" altLang="en-US" sz="2800" dirty="0">
                <a:solidFill>
                  <a:schemeClr val="tx1"/>
                </a:solidFill>
                <a:effectLst>
                  <a:outerShdw blurRad="38100" dist="38100" dir="2700000" algn="tl">
                    <a:srgbClr val="000000"/>
                  </a:outerShdw>
                </a:effectLst>
                <a:latin typeface="Arial" panose="020B0604020202020204" pitchFamily="34" charset="0"/>
              </a:rPr>
              <a:t>Seymour </a:t>
            </a:r>
            <a:r>
              <a:rPr lang="en-GB" altLang="en-US" sz="2800" dirty="0" err="1">
                <a:solidFill>
                  <a:schemeClr val="tx1"/>
                </a:solidFill>
                <a:effectLst>
                  <a:outerShdw blurRad="38100" dist="38100" dir="2700000" algn="tl">
                    <a:srgbClr val="000000"/>
                  </a:outerShdw>
                </a:effectLst>
                <a:latin typeface="Arial" panose="020B0604020202020204" pitchFamily="34" charset="0"/>
              </a:rPr>
              <a:t>Kety</a:t>
            </a:r>
            <a:r>
              <a:rPr lang="en-GB" altLang="en-US" sz="2800" dirty="0">
                <a:solidFill>
                  <a:schemeClr val="tx1"/>
                </a:solidFill>
                <a:effectLst>
                  <a:outerShdw blurRad="38100" dist="38100" dir="2700000" algn="tl">
                    <a:srgbClr val="000000"/>
                  </a:outerShdw>
                </a:effectLst>
                <a:latin typeface="Arial" panose="020B0604020202020204" pitchFamily="34" charset="0"/>
              </a:rPr>
              <a:t> 1976 APPA</a:t>
            </a:r>
          </a:p>
        </p:txBody>
      </p:sp>
      <p:sp>
        <p:nvSpPr>
          <p:cNvPr id="1052676" name="Text Box 4">
            <a:extLst>
              <a:ext uri="{FF2B5EF4-FFF2-40B4-BE49-F238E27FC236}">
                <a16:creationId xmlns:a16="http://schemas.microsoft.com/office/drawing/2014/main" id="{CA8D31E9-9AF0-AC49-9B99-F6FA6F6EC9E1}"/>
              </a:ext>
            </a:extLst>
          </p:cNvPr>
          <p:cNvSpPr txBox="1">
            <a:spLocks noChangeArrowheads="1"/>
          </p:cNvSpPr>
          <p:nvPr/>
        </p:nvSpPr>
        <p:spPr bwMode="auto">
          <a:xfrm>
            <a:off x="8678864" y="6245225"/>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en-GB" altLang="en-US" sz="1600">
              <a:effectLst>
                <a:outerShdw blurRad="38100" dist="38100" dir="2700000" algn="tl">
                  <a:srgbClr val="000000"/>
                </a:outerShdw>
              </a:effectLst>
              <a:latin typeface="Arial" panose="020B0604020202020204" pitchFamily="34" charset="0"/>
            </a:endParaRPr>
          </a:p>
        </p:txBody>
      </p:sp>
      <p:pic>
        <p:nvPicPr>
          <p:cNvPr id="2" name="Picture 2" descr="Seymour Kety, MD. 1915–2000 - Sokoloff - 2000 - American Journal of Medical  Genetics - Wiley Online Library">
            <a:extLst>
              <a:ext uri="{FF2B5EF4-FFF2-40B4-BE49-F238E27FC236}">
                <a16:creationId xmlns:a16="http://schemas.microsoft.com/office/drawing/2014/main" id="{17009531-5D13-FE50-330C-211C7E2A0C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88839" y="4989919"/>
            <a:ext cx="985696" cy="1424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9DE20-E663-E100-2260-CA06C98B5982}"/>
            </a:ext>
          </a:extLst>
        </p:cNvPr>
        <p:cNvGrpSpPr/>
        <p:nvPr/>
      </p:nvGrpSpPr>
      <p:grpSpPr>
        <a:xfrm>
          <a:off x="0" y="0"/>
          <a:ext cx="0" cy="0"/>
          <a:chOff x="0" y="0"/>
          <a:chExt cx="0" cy="0"/>
        </a:xfrm>
      </p:grpSpPr>
      <p:sp>
        <p:nvSpPr>
          <p:cNvPr id="39937" name="Title 1">
            <a:extLst>
              <a:ext uri="{FF2B5EF4-FFF2-40B4-BE49-F238E27FC236}">
                <a16:creationId xmlns:a16="http://schemas.microsoft.com/office/drawing/2014/main" id="{E2182190-4999-B1F1-03C7-C352096A03B8}"/>
              </a:ext>
            </a:extLst>
          </p:cNvPr>
          <p:cNvSpPr>
            <a:spLocks noGrp="1" noChangeArrowheads="1"/>
          </p:cNvSpPr>
          <p:nvPr>
            <p:ph type="title"/>
          </p:nvPr>
        </p:nvSpPr>
        <p:spPr>
          <a:xfrm>
            <a:off x="3294065" y="188915"/>
            <a:ext cx="7697787" cy="719137"/>
          </a:xfrm>
        </p:spPr>
        <p:txBody>
          <a:bodyPr>
            <a:normAutofit fontScale="90000"/>
          </a:bodyPr>
          <a:lstStyle/>
          <a:p>
            <a:r>
              <a:rPr lang="en-GB" altLang="en-US" sz="2800" dirty="0"/>
              <a:t>Striatal Dopamine Synthesis is Elevated</a:t>
            </a:r>
            <a:br>
              <a:rPr lang="en-GB" altLang="en-US" sz="2800" dirty="0"/>
            </a:br>
            <a:r>
              <a:rPr lang="en-GB" altLang="en-US" sz="2800" dirty="0"/>
              <a:t>in schizophrenia and mania</a:t>
            </a:r>
            <a:endParaRPr lang="en-US" altLang="en-US" sz="2800" dirty="0"/>
          </a:p>
        </p:txBody>
      </p:sp>
      <p:pic>
        <p:nvPicPr>
          <p:cNvPr id="39938" name="Content Placeholder 3">
            <a:extLst>
              <a:ext uri="{FF2B5EF4-FFF2-40B4-BE49-F238E27FC236}">
                <a16:creationId xmlns:a16="http://schemas.microsoft.com/office/drawing/2014/main" id="{3B9DCC1F-6B78-0B18-0C7F-21F80C26F75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640015" y="1484313"/>
            <a:ext cx="6048375" cy="5054600"/>
          </a:xfrm>
        </p:spPr>
      </p:pic>
      <p:sp>
        <p:nvSpPr>
          <p:cNvPr id="39939" name="TextBox 2">
            <a:extLst>
              <a:ext uri="{FF2B5EF4-FFF2-40B4-BE49-F238E27FC236}">
                <a16:creationId xmlns:a16="http://schemas.microsoft.com/office/drawing/2014/main" id="{6A0CE062-6ACA-8168-06E2-B33C0C514DF4}"/>
              </a:ext>
            </a:extLst>
          </p:cNvPr>
          <p:cNvSpPr txBox="1">
            <a:spLocks noChangeArrowheads="1"/>
          </p:cNvSpPr>
          <p:nvPr/>
        </p:nvSpPr>
        <p:spPr bwMode="auto">
          <a:xfrm>
            <a:off x="7745522" y="6021388"/>
            <a:ext cx="26068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panose="020B0604020202020204" pitchFamily="34" charset="0"/>
                <a:ea typeface="MS PGothic" panose="020B0600070205080204" pitchFamily="34" charset="-128"/>
              </a:defRPr>
            </a:lvl1pPr>
            <a:lvl2pPr marL="742950" indent="-285750">
              <a:defRPr sz="2000" u="sng">
                <a:solidFill>
                  <a:schemeClr val="tx1"/>
                </a:solidFill>
                <a:latin typeface="Arial" panose="020B0604020202020204" pitchFamily="34" charset="0"/>
                <a:ea typeface="MS PGothic" panose="020B0600070205080204" pitchFamily="34" charset="-128"/>
              </a:defRPr>
            </a:lvl2pPr>
            <a:lvl3pPr marL="1143000" indent="-228600">
              <a:defRPr sz="2000" u="sng">
                <a:solidFill>
                  <a:schemeClr val="tx1"/>
                </a:solidFill>
                <a:latin typeface="Arial" panose="020B0604020202020204" pitchFamily="34" charset="0"/>
                <a:ea typeface="MS PGothic" panose="020B0600070205080204" pitchFamily="34" charset="-128"/>
              </a:defRPr>
            </a:lvl3pPr>
            <a:lvl4pPr marL="1600200" indent="-228600">
              <a:defRPr sz="2000" u="sng">
                <a:solidFill>
                  <a:schemeClr val="tx1"/>
                </a:solidFill>
                <a:latin typeface="Arial" panose="020B0604020202020204" pitchFamily="34" charset="0"/>
                <a:ea typeface="MS PGothic" panose="020B0600070205080204" pitchFamily="34" charset="-128"/>
              </a:defRPr>
            </a:lvl4pPr>
            <a:lvl5pPr marL="2057400" indent="-228600">
              <a:defRPr sz="20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9pPr>
          </a:lstStyle>
          <a:p>
            <a:r>
              <a:rPr lang="en-US" altLang="en-US" u="none"/>
              <a:t>Jauhar et al JAMA</a:t>
            </a:r>
          </a:p>
          <a:p>
            <a:r>
              <a:rPr lang="en-US" altLang="en-US" u="none"/>
              <a:t> Psychiatry Dec 2017</a:t>
            </a:r>
          </a:p>
        </p:txBody>
      </p:sp>
      <p:pic>
        <p:nvPicPr>
          <p:cNvPr id="39940" name="Picture 20">
            <a:extLst>
              <a:ext uri="{FF2B5EF4-FFF2-40B4-BE49-F238E27FC236}">
                <a16:creationId xmlns:a16="http://schemas.microsoft.com/office/drawing/2014/main" id="{8C831A62-19C2-0417-3176-91799F082848}"/>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1524000" y="0"/>
            <a:ext cx="12588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2989BC6-F308-2975-EEB6-38D99FC25232}"/>
              </a:ext>
            </a:extLst>
          </p:cNvPr>
          <p:cNvSpPr>
            <a:spLocks noChangeArrowheads="1"/>
          </p:cNvSpPr>
          <p:nvPr/>
        </p:nvSpPr>
        <p:spPr bwMode="auto">
          <a:xfrm>
            <a:off x="3216277" y="941388"/>
            <a:ext cx="58134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u="sng">
                <a:solidFill>
                  <a:schemeClr val="tx1"/>
                </a:solidFill>
                <a:latin typeface="Arial" panose="020B0604020202020204" pitchFamily="34" charset="0"/>
                <a:ea typeface="MS PGothic" panose="020B0600070205080204" pitchFamily="34" charset="-128"/>
              </a:defRPr>
            </a:lvl1pPr>
            <a:lvl2pPr marL="742950" indent="-285750">
              <a:defRPr sz="2000" u="sng">
                <a:solidFill>
                  <a:schemeClr val="tx1"/>
                </a:solidFill>
                <a:latin typeface="Arial" panose="020B0604020202020204" pitchFamily="34" charset="0"/>
                <a:ea typeface="MS PGothic" panose="020B0600070205080204" pitchFamily="34" charset="-128"/>
              </a:defRPr>
            </a:lvl2pPr>
            <a:lvl3pPr marL="1143000" indent="-228600">
              <a:defRPr sz="2000" u="sng">
                <a:solidFill>
                  <a:schemeClr val="tx1"/>
                </a:solidFill>
                <a:latin typeface="Arial" panose="020B0604020202020204" pitchFamily="34" charset="0"/>
                <a:ea typeface="MS PGothic" panose="020B0600070205080204" pitchFamily="34" charset="-128"/>
              </a:defRPr>
            </a:lvl3pPr>
            <a:lvl4pPr marL="1600200" indent="-228600">
              <a:defRPr sz="2000" u="sng">
                <a:solidFill>
                  <a:schemeClr val="tx1"/>
                </a:solidFill>
                <a:latin typeface="Arial" panose="020B0604020202020204" pitchFamily="34" charset="0"/>
                <a:ea typeface="MS PGothic" panose="020B0600070205080204" pitchFamily="34" charset="-128"/>
              </a:defRPr>
            </a:lvl4pPr>
            <a:lvl5pPr marL="2057400" indent="-228600">
              <a:defRPr sz="20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Arial" panose="020B0604020202020204" pitchFamily="34" charset="0"/>
                <a:ea typeface="MS PGothic" panose="020B0600070205080204" pitchFamily="34" charset="-128"/>
              </a:defRPr>
            </a:lvl9pPr>
          </a:lstStyle>
          <a:p>
            <a:r>
              <a:rPr lang="en-GB" altLang="en-US" u="none">
                <a:solidFill>
                  <a:srgbClr val="FF0000"/>
                </a:solidFill>
              </a:rPr>
              <a:t>This is the final common pathway to psychosis</a:t>
            </a:r>
            <a:endParaRPr lang="en-US" altLang="en-US" u="none">
              <a:solidFill>
                <a:srgbClr val="FF0000"/>
              </a:solidFill>
            </a:endParaRPr>
          </a:p>
        </p:txBody>
      </p:sp>
      <p:pic>
        <p:nvPicPr>
          <p:cNvPr id="39942" name="Picture 6">
            <a:extLst>
              <a:ext uri="{FF2B5EF4-FFF2-40B4-BE49-F238E27FC236}">
                <a16:creationId xmlns:a16="http://schemas.microsoft.com/office/drawing/2014/main" id="{662399E0-246D-363C-85B7-7B56851B99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86825" y="44452"/>
            <a:ext cx="18351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481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E394F-04A0-0AE9-7DA7-B22CB14835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A7EE19-405B-EEEE-5283-D70B9D0BDCA7}"/>
              </a:ext>
            </a:extLst>
          </p:cNvPr>
          <p:cNvSpPr txBox="1"/>
          <p:nvPr/>
        </p:nvSpPr>
        <p:spPr>
          <a:xfrm>
            <a:off x="2587084" y="2843560"/>
            <a:ext cx="6128473" cy="523220"/>
          </a:xfrm>
          <a:prstGeom prst="rect">
            <a:avLst/>
          </a:prstGeom>
          <a:noFill/>
        </p:spPr>
        <p:txBody>
          <a:bodyPr wrap="none" rtlCol="0">
            <a:spAutoFit/>
          </a:bodyPr>
          <a:lstStyle/>
          <a:p>
            <a:r>
              <a:rPr lang="en-US" sz="2800" dirty="0">
                <a:solidFill>
                  <a:srgbClr val="FF0000"/>
                </a:solidFill>
              </a:rPr>
              <a:t>Is there a genetic basis to schizophrenia?</a:t>
            </a:r>
          </a:p>
        </p:txBody>
      </p:sp>
    </p:spTree>
    <p:extLst>
      <p:ext uri="{BB962C8B-B14F-4D97-AF65-F5344CB8AC3E}">
        <p14:creationId xmlns:p14="http://schemas.microsoft.com/office/powerpoint/2010/main" val="149799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9283" name="Rectangle 3">
            <a:extLst>
              <a:ext uri="{FF2B5EF4-FFF2-40B4-BE49-F238E27FC236}">
                <a16:creationId xmlns:a16="http://schemas.microsoft.com/office/drawing/2014/main" id="{284A753B-A550-52A9-E7A3-ABECB92B6BCF}"/>
              </a:ext>
            </a:extLst>
          </p:cNvPr>
          <p:cNvSpPr>
            <a:spLocks noChangeArrowheads="1"/>
          </p:cNvSpPr>
          <p:nvPr/>
        </p:nvSpPr>
        <p:spPr bwMode="auto">
          <a:xfrm>
            <a:off x="3030479" y="4299717"/>
            <a:ext cx="41100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GB" altLang="en-US" sz="2800" dirty="0"/>
              <a:t>Schizophrenia  results from a single major gene with partial penetrance</a:t>
            </a:r>
          </a:p>
        </p:txBody>
      </p:sp>
      <p:sp>
        <p:nvSpPr>
          <p:cNvPr id="863236" name="Rectangle 4">
            <a:extLst>
              <a:ext uri="{FF2B5EF4-FFF2-40B4-BE49-F238E27FC236}">
                <a16:creationId xmlns:a16="http://schemas.microsoft.com/office/drawing/2014/main" id="{DCD3BC81-0412-8167-B9B1-5F95B764909A}"/>
              </a:ext>
            </a:extLst>
          </p:cNvPr>
          <p:cNvSpPr>
            <a:spLocks noChangeArrowheads="1"/>
          </p:cNvSpPr>
          <p:nvPr/>
        </p:nvSpPr>
        <p:spPr bwMode="auto">
          <a:xfrm>
            <a:off x="481013" y="5089526"/>
            <a:ext cx="6400801" cy="2100263"/>
          </a:xfrm>
          <a:prstGeom prst="rect">
            <a:avLst/>
          </a:prstGeom>
          <a:noFill/>
          <a:ln w="9525">
            <a:noFill/>
            <a:miter lim="800000"/>
            <a:headEnd/>
            <a:tailEnd/>
          </a:ln>
          <a:effectLst/>
        </p:spPr>
        <p:txBody>
          <a:bodyPr lIns="92060" tIns="46031" rIns="92060" bIns="46031"/>
          <a:lstStyle/>
          <a:p>
            <a:pPr algn="ctr">
              <a:spcBef>
                <a:spcPct val="20000"/>
              </a:spcBef>
              <a:buClr>
                <a:schemeClr val="tx2"/>
              </a:buClr>
              <a:defRPr/>
            </a:pPr>
            <a:endParaRPr lang="en-US" sz="2400" i="1">
              <a:effectLst>
                <a:outerShdw blurRad="38100" dist="38100" dir="2700000" algn="tl">
                  <a:srgbClr val="000000"/>
                </a:outerShdw>
              </a:effectLst>
              <a:latin typeface="Arial" charset="0"/>
              <a:cs typeface="Arial" charset="0"/>
            </a:endParaRPr>
          </a:p>
        </p:txBody>
      </p:sp>
      <p:sp>
        <p:nvSpPr>
          <p:cNvPr id="7173" name="Text Box 5">
            <a:extLst>
              <a:ext uri="{FF2B5EF4-FFF2-40B4-BE49-F238E27FC236}">
                <a16:creationId xmlns:a16="http://schemas.microsoft.com/office/drawing/2014/main" id="{142F358B-68BF-76FB-FB6C-3ED3B9C8B925}"/>
              </a:ext>
            </a:extLst>
          </p:cNvPr>
          <p:cNvSpPr txBox="1">
            <a:spLocks noChangeArrowheads="1"/>
          </p:cNvSpPr>
          <p:nvPr/>
        </p:nvSpPr>
        <p:spPr bwMode="auto">
          <a:xfrm>
            <a:off x="7913688" y="3201989"/>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FontTx/>
              <a:buNone/>
            </a:pPr>
            <a:endParaRPr lang="en-US" altLang="en-US"/>
          </a:p>
        </p:txBody>
      </p:sp>
      <p:sp>
        <p:nvSpPr>
          <p:cNvPr id="7174" name="Text Box 6">
            <a:extLst>
              <a:ext uri="{FF2B5EF4-FFF2-40B4-BE49-F238E27FC236}">
                <a16:creationId xmlns:a16="http://schemas.microsoft.com/office/drawing/2014/main" id="{D291FCE7-4033-6F4F-1825-A10C3E5C59EC}"/>
              </a:ext>
            </a:extLst>
          </p:cNvPr>
          <p:cNvSpPr txBox="1">
            <a:spLocks noChangeArrowheads="1"/>
          </p:cNvSpPr>
          <p:nvPr/>
        </p:nvSpPr>
        <p:spPr bwMode="auto">
          <a:xfrm>
            <a:off x="9226550" y="5449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FontTx/>
              <a:buNone/>
            </a:pPr>
            <a:endParaRPr lang="en-US" altLang="en-US" sz="1800"/>
          </a:p>
        </p:txBody>
      </p:sp>
      <p:sp>
        <p:nvSpPr>
          <p:cNvPr id="2" name="TextBox 1">
            <a:extLst>
              <a:ext uri="{FF2B5EF4-FFF2-40B4-BE49-F238E27FC236}">
                <a16:creationId xmlns:a16="http://schemas.microsoft.com/office/drawing/2014/main" id="{AD2899FA-A25A-1688-8091-5C4DBDFCD7E5}"/>
              </a:ext>
            </a:extLst>
          </p:cNvPr>
          <p:cNvSpPr txBox="1"/>
          <p:nvPr/>
        </p:nvSpPr>
        <p:spPr>
          <a:xfrm>
            <a:off x="9185554" y="5364072"/>
            <a:ext cx="4502728" cy="461665"/>
          </a:xfrm>
          <a:prstGeom prst="rect">
            <a:avLst/>
          </a:prstGeom>
          <a:noFill/>
        </p:spPr>
        <p:txBody>
          <a:bodyPr wrap="square">
            <a:spAutoFit/>
          </a:bodyPr>
          <a:lstStyle/>
          <a:p>
            <a:r>
              <a:rPr lang="en-US" sz="2400" b="1" dirty="0">
                <a:solidFill>
                  <a:schemeClr val="accent1">
                    <a:lumMod val="75000"/>
                  </a:schemeClr>
                </a:solidFill>
              </a:rPr>
              <a:t>BUT IS THIS TRUE</a:t>
            </a:r>
            <a:r>
              <a:rPr lang="en-US" sz="1800" b="1" dirty="0">
                <a:solidFill>
                  <a:schemeClr val="accent1">
                    <a:lumMod val="75000"/>
                  </a:schemeClr>
                </a:solidFill>
              </a:rPr>
              <a:t>?</a:t>
            </a:r>
          </a:p>
        </p:txBody>
      </p:sp>
      <p:pic>
        <p:nvPicPr>
          <p:cNvPr id="4" name="Picture 3" descr="Seymour Kety, MD. 1915–2000 - Sokoloff - 2000 - American Journal of Medical  Genetics - Wiley Online Library">
            <a:extLst>
              <a:ext uri="{FF2B5EF4-FFF2-40B4-BE49-F238E27FC236}">
                <a16:creationId xmlns:a16="http://schemas.microsoft.com/office/drawing/2014/main" id="{2863775D-6BE6-551B-21DE-78FECC226C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26550" y="684817"/>
            <a:ext cx="1954068" cy="28241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920FBA-60C4-7D13-841C-D1D3B3E322EC}"/>
              </a:ext>
            </a:extLst>
          </p:cNvPr>
          <p:cNvSpPr txBox="1"/>
          <p:nvPr/>
        </p:nvSpPr>
        <p:spPr>
          <a:xfrm>
            <a:off x="8943270" y="3500808"/>
            <a:ext cx="2308302" cy="369332"/>
          </a:xfrm>
          <a:prstGeom prst="rect">
            <a:avLst/>
          </a:prstGeom>
          <a:noFill/>
        </p:spPr>
        <p:txBody>
          <a:bodyPr wrap="square">
            <a:spAutoFit/>
          </a:bodyPr>
          <a:lstStyle/>
          <a:p>
            <a:r>
              <a:rPr lang="en-GB" altLang="en-US" sz="1800" dirty="0">
                <a:solidFill>
                  <a:schemeClr val="tx1"/>
                </a:solidFill>
                <a:effectLst>
                  <a:outerShdw blurRad="38100" dist="38100" dir="2700000" algn="tl">
                    <a:srgbClr val="000000"/>
                  </a:outerShdw>
                </a:effectLst>
                <a:latin typeface="Arial" panose="020B0604020202020204" pitchFamily="34" charset="0"/>
              </a:rPr>
              <a:t>Seymour </a:t>
            </a:r>
            <a:r>
              <a:rPr lang="en-GB" altLang="en-US" sz="1800" dirty="0" err="1">
                <a:solidFill>
                  <a:schemeClr val="tx1"/>
                </a:solidFill>
                <a:effectLst>
                  <a:outerShdw blurRad="38100" dist="38100" dir="2700000" algn="tl">
                    <a:srgbClr val="000000"/>
                  </a:outerShdw>
                </a:effectLst>
                <a:latin typeface="Arial" panose="020B0604020202020204" pitchFamily="34" charset="0"/>
              </a:rPr>
              <a:t>Kety</a:t>
            </a:r>
            <a:r>
              <a:rPr lang="en-GB" altLang="en-US" sz="1800" dirty="0">
                <a:solidFill>
                  <a:schemeClr val="tx1"/>
                </a:solidFill>
                <a:effectLst>
                  <a:outerShdw blurRad="38100" dist="38100" dir="2700000" algn="tl">
                    <a:srgbClr val="000000"/>
                  </a:outerShdw>
                </a:effectLst>
                <a:latin typeface="Arial" panose="020B0604020202020204" pitchFamily="34" charset="0"/>
              </a:rPr>
              <a:t> 1976 </a:t>
            </a:r>
            <a:endParaRPr lang="en-US" dirty="0"/>
          </a:p>
        </p:txBody>
      </p:sp>
      <p:pic>
        <p:nvPicPr>
          <p:cNvPr id="3" name="Picture 2" descr="Glass mosaic with the image of two people. The bodies are arbitrarily crossed by lines that divide them into amorphous fractions, some of them colored.">
            <a:extLst>
              <a:ext uri="{FF2B5EF4-FFF2-40B4-BE49-F238E27FC236}">
                <a16:creationId xmlns:a16="http://schemas.microsoft.com/office/drawing/2014/main" id="{AFF19EB2-A592-CD3C-FA09-8E0D408137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21855" y="817440"/>
            <a:ext cx="6600566" cy="2640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 Memoriam JAMES SHIELDS, 1918-1978">
            <a:extLst>
              <a:ext uri="{FF2B5EF4-FFF2-40B4-BE49-F238E27FC236}">
                <a16:creationId xmlns:a16="http://schemas.microsoft.com/office/drawing/2014/main" id="{740140DA-72E5-417A-1356-42F8A382148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041" y="2599383"/>
            <a:ext cx="1177521" cy="16592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2">
            <a:extLst>
              <a:ext uri="{FF2B5EF4-FFF2-40B4-BE49-F238E27FC236}">
                <a16:creationId xmlns:a16="http://schemas.microsoft.com/office/drawing/2014/main" id="{EC357470-9DCB-A30E-D77F-6946E6378DC7}"/>
              </a:ext>
            </a:extLst>
          </p:cNvPr>
          <p:cNvGraphicFramePr>
            <a:graphicFrameLocks noChangeAspect="1"/>
          </p:cNvGraphicFramePr>
          <p:nvPr>
            <p:extLst>
              <p:ext uri="{D42A27DB-BD31-4B8C-83A1-F6EECF244321}">
                <p14:modId xmlns:p14="http://schemas.microsoft.com/office/powerpoint/2010/main" val="1160071382"/>
              </p:ext>
            </p:extLst>
          </p:nvPr>
        </p:nvGraphicFramePr>
        <p:xfrm>
          <a:off x="4267571" y="476673"/>
          <a:ext cx="2526827" cy="1678765"/>
        </p:xfrm>
        <a:graphic>
          <a:graphicData uri="http://schemas.openxmlformats.org/presentationml/2006/ole">
            <mc:AlternateContent xmlns:mc="http://schemas.openxmlformats.org/markup-compatibility/2006">
              <mc:Choice xmlns:v="urn:schemas-microsoft-com:vml" Requires="v">
                <p:oleObj spid="_x0000_s2050" name="Photo Editor Photo" r:id="rId5" imgW="5391150" imgH="3581400" progId="MSPhotoEd.3">
                  <p:embed/>
                </p:oleObj>
              </mc:Choice>
              <mc:Fallback>
                <p:oleObj name="Photo Editor Photo" r:id="rId5" imgW="5391150" imgH="3581400" progId="MSPhotoEd.3">
                  <p:embed/>
                  <p:pic>
                    <p:nvPicPr>
                      <p:cNvPr id="4" name="Object 2">
                        <a:extLst>
                          <a:ext uri="{FF2B5EF4-FFF2-40B4-BE49-F238E27FC236}">
                            <a16:creationId xmlns:a16="http://schemas.microsoft.com/office/drawing/2014/main" id="{EC357470-9DCB-A30E-D77F-6946E6378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571" y="476673"/>
                        <a:ext cx="2526827" cy="1678765"/>
                      </a:xfrm>
                      <a:prstGeom prst="rect">
                        <a:avLst/>
                      </a:prstGeom>
                      <a:noFill/>
                      <a:ln>
                        <a:noFill/>
                      </a:ln>
                      <a:effectLst/>
                    </p:spPr>
                  </p:pic>
                </p:oleObj>
              </mc:Fallback>
            </mc:AlternateContent>
          </a:graphicData>
        </a:graphic>
      </p:graphicFrame>
      <p:pic>
        <p:nvPicPr>
          <p:cNvPr id="5" name="Picture 4">
            <a:extLst>
              <a:ext uri="{FF2B5EF4-FFF2-40B4-BE49-F238E27FC236}">
                <a16:creationId xmlns:a16="http://schemas.microsoft.com/office/drawing/2014/main" id="{E22FB6D3-C90A-367C-A87C-5D6E995126CF}"/>
              </a:ext>
            </a:extLst>
          </p:cNvPr>
          <p:cNvPicPr>
            <a:picLocks noChangeAspect="1"/>
          </p:cNvPicPr>
          <p:nvPr/>
        </p:nvPicPr>
        <p:blipFill>
          <a:blip r:embed="rId7"/>
          <a:stretch>
            <a:fillRect/>
          </a:stretch>
        </p:blipFill>
        <p:spPr>
          <a:xfrm>
            <a:off x="2962877" y="4293096"/>
            <a:ext cx="5680246" cy="1446262"/>
          </a:xfrm>
          <a:prstGeom prst="rect">
            <a:avLst/>
          </a:prstGeom>
        </p:spPr>
      </p:pic>
      <p:sp>
        <p:nvSpPr>
          <p:cNvPr id="7" name="TextBox 6">
            <a:extLst>
              <a:ext uri="{FF2B5EF4-FFF2-40B4-BE49-F238E27FC236}">
                <a16:creationId xmlns:a16="http://schemas.microsoft.com/office/drawing/2014/main" id="{C3426EFE-AB81-D0D6-8EA4-0F0AE737455B}"/>
              </a:ext>
            </a:extLst>
          </p:cNvPr>
          <p:cNvSpPr txBox="1"/>
          <p:nvPr/>
        </p:nvSpPr>
        <p:spPr>
          <a:xfrm>
            <a:off x="8544273" y="4581129"/>
            <a:ext cx="550151" cy="307777"/>
          </a:xfrm>
          <a:prstGeom prst="rect">
            <a:avLst/>
          </a:prstGeom>
          <a:noFill/>
        </p:spPr>
        <p:txBody>
          <a:bodyPr wrap="none" rtlCol="0">
            <a:spAutoFit/>
          </a:bodyPr>
          <a:lstStyle/>
          <a:p>
            <a:r>
              <a:rPr lang="en-US" sz="1400" dirty="0"/>
              <a:t>1967</a:t>
            </a:r>
          </a:p>
        </p:txBody>
      </p:sp>
      <p:sp>
        <p:nvSpPr>
          <p:cNvPr id="3" name="TextBox 2">
            <a:extLst>
              <a:ext uri="{FF2B5EF4-FFF2-40B4-BE49-F238E27FC236}">
                <a16:creationId xmlns:a16="http://schemas.microsoft.com/office/drawing/2014/main" id="{F4698DB0-AFA8-1AB1-C680-4083D46B85B6}"/>
              </a:ext>
            </a:extLst>
          </p:cNvPr>
          <p:cNvSpPr txBox="1"/>
          <p:nvPr/>
        </p:nvSpPr>
        <p:spPr>
          <a:xfrm>
            <a:off x="2708250" y="5829414"/>
            <a:ext cx="6955943" cy="646331"/>
          </a:xfrm>
          <a:prstGeom prst="rect">
            <a:avLst/>
          </a:prstGeom>
          <a:noFill/>
        </p:spPr>
        <p:txBody>
          <a:bodyPr wrap="none" rtlCol="0">
            <a:spAutoFit/>
          </a:bodyPr>
          <a:lstStyle/>
          <a:p>
            <a:r>
              <a:rPr lang="en-US" dirty="0">
                <a:solidFill>
                  <a:srgbClr val="CC0000"/>
                </a:solidFill>
              </a:rPr>
              <a:t>This unorthodox view was ignored for 50 years, as researchers searched </a:t>
            </a:r>
          </a:p>
          <a:p>
            <a:r>
              <a:rPr lang="en-US" dirty="0">
                <a:solidFill>
                  <a:srgbClr val="CC0000"/>
                </a:solidFill>
              </a:rPr>
              <a:t>unsuccessfully for the elusive single gene.  </a:t>
            </a:r>
          </a:p>
        </p:txBody>
      </p:sp>
      <p:sp>
        <p:nvSpPr>
          <p:cNvPr id="6" name="TextBox 5">
            <a:extLst>
              <a:ext uri="{FF2B5EF4-FFF2-40B4-BE49-F238E27FC236}">
                <a16:creationId xmlns:a16="http://schemas.microsoft.com/office/drawing/2014/main" id="{870BCDEF-453F-2AED-025B-FAE2A181B753}"/>
              </a:ext>
            </a:extLst>
          </p:cNvPr>
          <p:cNvSpPr txBox="1"/>
          <p:nvPr/>
        </p:nvSpPr>
        <p:spPr>
          <a:xfrm>
            <a:off x="1703513" y="4509120"/>
            <a:ext cx="1385187" cy="369332"/>
          </a:xfrm>
          <a:prstGeom prst="rect">
            <a:avLst/>
          </a:prstGeom>
          <a:noFill/>
        </p:spPr>
        <p:txBody>
          <a:bodyPr wrap="none" rtlCol="0">
            <a:spAutoFit/>
          </a:bodyPr>
          <a:lstStyle/>
          <a:p>
            <a:r>
              <a:rPr lang="en-US" dirty="0">
                <a:solidFill>
                  <a:srgbClr val="FF0000"/>
                </a:solidFill>
              </a:rPr>
              <a:t>980 citations</a:t>
            </a:r>
          </a:p>
        </p:txBody>
      </p:sp>
      <p:pic>
        <p:nvPicPr>
          <p:cNvPr id="1026" name="Picture 2" descr="Irving I. Gottesman | Center for Advanced Study in the Behavioral Sciences">
            <a:extLst>
              <a:ext uri="{FF2B5EF4-FFF2-40B4-BE49-F238E27FC236}">
                <a16:creationId xmlns:a16="http://schemas.microsoft.com/office/drawing/2014/main" id="{97D2BDF4-D2D9-BFF9-ED0A-10F1B57E100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60070" y="2777877"/>
            <a:ext cx="1143199" cy="14462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2906C7-9411-4D9B-C876-4A8C4D146153}"/>
              </a:ext>
            </a:extLst>
          </p:cNvPr>
          <p:cNvSpPr txBox="1"/>
          <p:nvPr/>
        </p:nvSpPr>
        <p:spPr>
          <a:xfrm>
            <a:off x="1732160" y="839594"/>
            <a:ext cx="2213363" cy="923330"/>
          </a:xfrm>
          <a:prstGeom prst="rect">
            <a:avLst/>
          </a:prstGeom>
          <a:noFill/>
        </p:spPr>
        <p:txBody>
          <a:bodyPr wrap="none" rtlCol="0">
            <a:spAutoFit/>
          </a:bodyPr>
          <a:lstStyle/>
          <a:p>
            <a:r>
              <a:rPr lang="en-US" dirty="0"/>
              <a:t>The Genetics Hut</a:t>
            </a:r>
          </a:p>
          <a:p>
            <a:r>
              <a:rPr lang="en-US" dirty="0"/>
              <a:t>Institute of Psychiatry</a:t>
            </a:r>
          </a:p>
          <a:p>
            <a:r>
              <a:rPr lang="en-US" dirty="0"/>
              <a:t>London</a:t>
            </a:r>
          </a:p>
        </p:txBody>
      </p:sp>
    </p:spTree>
    <p:extLst>
      <p:ext uri="{BB962C8B-B14F-4D97-AF65-F5344CB8AC3E}">
        <p14:creationId xmlns:p14="http://schemas.microsoft.com/office/powerpoint/2010/main" val="4169533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7320</TotalTime>
  <Words>1631</Words>
  <Application>Microsoft Office PowerPoint</Application>
  <PresentationFormat>Widescreen</PresentationFormat>
  <Paragraphs>296</Paragraphs>
  <Slides>45</Slides>
  <Notes>5</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5" baseType="lpstr">
      <vt:lpstr>BureauGrotesqueFiveOne</vt:lpstr>
      <vt:lpstr>Kings Caslon Display</vt:lpstr>
      <vt:lpstr>Arial</vt:lpstr>
      <vt:lpstr>Arial Narrow</vt:lpstr>
      <vt:lpstr>Calibri</vt:lpstr>
      <vt:lpstr>Calibri Light</vt:lpstr>
      <vt:lpstr>Comic Sans MS</vt:lpstr>
      <vt:lpstr>Times New Roman</vt:lpstr>
      <vt:lpstr>Office Theme</vt:lpstr>
      <vt:lpstr>Photo Editor Photo</vt:lpstr>
      <vt:lpstr>PowerPoint Presentation</vt:lpstr>
      <vt:lpstr>PowerPoint Presentation</vt:lpstr>
      <vt:lpstr>PowerPoint Presentation</vt:lpstr>
      <vt:lpstr>PowerPoint Presentation</vt:lpstr>
      <vt:lpstr>“Studying the urine of patients with schizophrenia in order to discern the neurochemical basis of psychosis is like examining the sewers of the Kremlin in an attempt to understand the policies of the Soviet politburo”</vt:lpstr>
      <vt:lpstr>Striatal Dopamine Synthesis is Elevated in schizophrenia and mania</vt:lpstr>
      <vt:lpstr>PowerPoint Presentation</vt:lpstr>
      <vt:lpstr>PowerPoint Presentation</vt:lpstr>
      <vt:lpstr>PowerPoint Presentation</vt:lpstr>
      <vt:lpstr>PowerPoint Presentation</vt:lpstr>
      <vt:lpstr>PowerPoint Presentation</vt:lpstr>
      <vt:lpstr>The man who changed the face of schizophrenia research </vt:lpstr>
      <vt:lpstr>PowerPoint Presentation</vt:lpstr>
      <vt:lpstr>In 1987 we suggested that the brain changes were developmental rather than degenerative</vt:lpstr>
      <vt:lpstr>PowerPoint Presentation</vt:lpstr>
      <vt:lpstr>Now we know that there are subtle brain changes in some people with schizophrenia before the onset of the illness i.e. they are developmental.    But after onset, the brain changes may be exacerbated by the life experiences of the patient; antipsychotics, drug abuse, tobacco, metabolic syndrome, hypertension, diabetes, poverty, homelessness, poor diet</vt:lpstr>
      <vt:lpstr>Is the incidence of schizophrenia the  same everywhere?</vt:lpstr>
      <vt:lpstr>PowerPoint Presentation</vt:lpstr>
      <vt:lpstr>ÆSOP – epidemiological study of  first-episode psychosis in three  English Cities</vt:lpstr>
      <vt:lpstr>Incidence of first episode psychosis across Europe</vt:lpstr>
      <vt:lpstr>Relationship between the frequency of cannabis use and the rate of psychosis</vt:lpstr>
      <vt:lpstr> Association between prevalence of frequent cannabis use  and incidence of psychoses</vt:lpstr>
      <vt:lpstr>PowerPoint Presentation</vt:lpstr>
      <vt:lpstr>The incidence of schizophrenia varies widely by   geography and time according to the prevalence of risk factors.  </vt:lpstr>
      <vt:lpstr>Is schizophrenia a deteriorating disease?</vt:lpstr>
      <vt:lpstr>PowerPoint Presentation</vt:lpstr>
      <vt:lpstr>How were 387 patients functioning at  ten years?</vt:lpstr>
      <vt:lpstr>PowerPoint Presentation</vt:lpstr>
      <vt:lpstr>What was the treatment in 1972?</vt:lpstr>
      <vt:lpstr>All antipsychotics target the D2 receptor</vt:lpstr>
      <vt:lpstr>What is the treatment in 2025?  Largely the same but with atypical antipsychotics.  What about 2026?</vt:lpstr>
      <vt:lpstr>All antipsychotics target the D2 receptor</vt:lpstr>
      <vt:lpstr>Xanomeline is a muscarinic agonist which activates GABA which inhibits glutamate release and in turn decreases dopamine synthesis</vt:lpstr>
      <vt:lpstr>Xanomeline + Trospium Chloride Phase 2 Study: PANSS Positive Symptoms at Week 5</vt:lpstr>
      <vt:lpstr>PowerPoint Presentation</vt:lpstr>
      <vt:lpstr>The final common pathway is a  clot in a coronary artery.  The treatment involves addressing this    </vt:lpstr>
      <vt:lpstr>Confirmed Environmental Risk Factors from Meta-analyses*</vt:lpstr>
      <vt:lpstr>An Aetiological Approach to  Psychosis</vt:lpstr>
      <vt:lpstr>Psychosis arising from Neurodevelopmental Impairment</vt:lpstr>
      <vt:lpstr>Xanomeline + Trospium Chloride Phase 2 Study: PANSS Positive Symptoms at Week 5</vt:lpstr>
      <vt:lpstr>Xanomeline is a muscarinic agonist which activates GABA which inhibits glutamate release and in turn dopamine synthesis</vt:lpstr>
      <vt:lpstr>Psychosis Arising from Social Adversity</vt:lpstr>
      <vt:lpstr>Cognitive Behaviour Therapy for Psychosis</vt:lpstr>
      <vt:lpstr>Psychosis arising from Drug Abuse</vt:lpstr>
      <vt:lpstr>An Aetiological Approach to  Psychosis</vt:lpstr>
    </vt:vector>
  </TitlesOfParts>
  <Company>SAUWI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Contribution of Cannabis Use to Variation in the Incidence of Psychotic Disorders in Intrepid II: A 3 Country Programme in the Global South</dc:title>
  <dc:creator>psychiatry</dc:creator>
  <cp:lastModifiedBy>Oi Chi Chan</cp:lastModifiedBy>
  <cp:revision>166</cp:revision>
  <dcterms:created xsi:type="dcterms:W3CDTF">2021-10-11T11:50:32Z</dcterms:created>
  <dcterms:modified xsi:type="dcterms:W3CDTF">2026-01-12T02:16:44Z</dcterms:modified>
</cp:coreProperties>
</file>